
<file path=[Content_Types].xml><?xml version="1.0" encoding="utf-8"?>
<Types xmlns="http://schemas.openxmlformats.org/package/2006/content-types">
  <Default Extension="fntdata" ContentType="application/x-fontdata"/>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3.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73" r:id="rId3"/>
    <p:sldId id="257" r:id="rId4"/>
    <p:sldId id="259" r:id="rId5"/>
    <p:sldId id="270" r:id="rId6"/>
    <p:sldId id="274" r:id="rId7"/>
    <p:sldId id="261" r:id="rId8"/>
    <p:sldId id="263" r:id="rId9"/>
    <p:sldId id="272" r:id="rId10"/>
    <p:sldId id="265" r:id="rId11"/>
    <p:sldId id="266" r:id="rId12"/>
    <p:sldId id="267" r:id="rId13"/>
    <p:sldId id="268" r:id="rId14"/>
    <p:sldId id="269" r:id="rId15"/>
  </p:sldIdLst>
  <p:sldSz cx="18288000" cy="10287000"/>
  <p:notesSz cx="6858000" cy="9144000"/>
  <p:embeddedFontLst>
    <p:embeddedFont>
      <p:font typeface="Telegraf" panose="020B0604020202020204" charset="0"/>
      <p:regular r:id="rId16"/>
    </p:embeddedFont>
    <p:embeddedFont>
      <p:font typeface="Telegraf Bold"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s://doi.org/10.1093/ije/dyz178" TargetMode="External"/><Relationship Id="rId3" Type="http://schemas.openxmlformats.org/officeDocument/2006/relationships/hyperlink" Target="https://doi.org/10.1002/ijc.24157" TargetMode="External"/><Relationship Id="rId7" Type="http://schemas.openxmlformats.org/officeDocument/2006/relationships/hyperlink" Target="https://doi.org/10.1111/odi.13645" TargetMode="External"/><Relationship Id="rId2" Type="http://schemas.openxmlformats.org/officeDocument/2006/relationships/hyperlink" Target="https://publications.iarc.fr/Book-And-Report-Series/Iarc-Monographs-On-The-Identification-Of-Carcinogenic-Hazards-To-Humans/Drinking-of-Very-Hot-Beverages-and-Mate-2018" TargetMode="External"/><Relationship Id="rId1" Type="http://schemas.openxmlformats.org/officeDocument/2006/relationships/slideLayout" Target="../slideLayouts/slideLayout7.xml"/><Relationship Id="rId6" Type="http://schemas.openxmlformats.org/officeDocument/2006/relationships/hyperlink" Target="https://doi.org/10.1016/j.tripleo.2009.05.033" TargetMode="External"/><Relationship Id="rId5" Type="http://schemas.openxmlformats.org/officeDocument/2006/relationships/hyperlink" Target="https://doi.org/10.4103/0973-029X.131750" TargetMode="External"/><Relationship Id="rId4" Type="http://schemas.openxmlformats.org/officeDocument/2006/relationships/hyperlink" Target="https://doi.org/10.4317/medoral.21425"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3238500" cy="10287000"/>
            <a:chOff x="0" y="0"/>
            <a:chExt cx="852938" cy="2709333"/>
          </a:xfrm>
        </p:grpSpPr>
        <p:sp>
          <p:nvSpPr>
            <p:cNvPr id="3" name="Freeform 3"/>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ECF0F1"/>
            </a:solidFill>
          </p:spPr>
        </p:sp>
        <p:sp>
          <p:nvSpPr>
            <p:cNvPr id="4" name="TextBox 4"/>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sp>
        <p:nvSpPr>
          <p:cNvPr id="8" name="TextBox 8"/>
          <p:cNvSpPr txBox="1"/>
          <p:nvPr/>
        </p:nvSpPr>
        <p:spPr>
          <a:xfrm>
            <a:off x="3429000" y="2324100"/>
            <a:ext cx="14554200" cy="2215991"/>
          </a:xfrm>
          <a:prstGeom prst="rect">
            <a:avLst/>
          </a:prstGeom>
        </p:spPr>
        <p:txBody>
          <a:bodyPr wrap="square" lIns="0" tIns="0" rIns="0" bIns="0" rtlCol="0" anchor="t">
            <a:spAutoFit/>
          </a:bodyPr>
          <a:lstStyle/>
          <a:p>
            <a:pPr algn="ctr"/>
            <a:r>
              <a:rPr lang="es-ES" sz="4800" b="1" spc="-89" dirty="0">
                <a:solidFill>
                  <a:srgbClr val="ECF0F1"/>
                </a:solidFill>
                <a:latin typeface="Telegraf Bold"/>
              </a:rPr>
              <a:t>FINAL </a:t>
            </a:r>
          </a:p>
          <a:p>
            <a:pPr algn="ctr"/>
            <a:r>
              <a:rPr lang="es-ES" sz="4800" b="1" spc="-89" dirty="0">
                <a:solidFill>
                  <a:srgbClr val="ECF0F1"/>
                </a:solidFill>
                <a:latin typeface="Telegraf Bold"/>
              </a:rPr>
              <a:t>EPISTEMOLOGIA Y METODOLOGÍA DE LA INVESTIGACIÓN</a:t>
            </a:r>
            <a:endParaRPr lang="en-US" sz="4800" b="1" spc="-89" dirty="0">
              <a:solidFill>
                <a:srgbClr val="ECF0F1"/>
              </a:solidFill>
              <a:latin typeface="Telegraf Bold"/>
              <a:sym typeface="Telegraf Bold"/>
            </a:endParaRPr>
          </a:p>
        </p:txBody>
      </p:sp>
      <p:sp>
        <p:nvSpPr>
          <p:cNvPr id="10" name="TextBox 10"/>
          <p:cNvSpPr txBox="1"/>
          <p:nvPr/>
        </p:nvSpPr>
        <p:spPr>
          <a:xfrm>
            <a:off x="9296400" y="9163050"/>
            <a:ext cx="8324850" cy="846386"/>
          </a:xfrm>
          <a:prstGeom prst="rect">
            <a:avLst/>
          </a:prstGeom>
        </p:spPr>
        <p:txBody>
          <a:bodyPr lIns="0" tIns="0" rIns="0" bIns="0" rtlCol="0" anchor="t">
            <a:spAutoFit/>
          </a:bodyPr>
          <a:lstStyle/>
          <a:p>
            <a:pPr marL="0" lvl="0" indent="0" algn="l">
              <a:lnSpc>
                <a:spcPts val="3299"/>
              </a:lnSpc>
            </a:pPr>
            <a:r>
              <a:rPr lang="en-US" sz="2999" spc="-29" dirty="0">
                <a:solidFill>
                  <a:srgbClr val="ECF0F1"/>
                </a:solidFill>
                <a:latin typeface="Telegraf"/>
                <a:ea typeface="Telegraf"/>
                <a:cs typeface="Telegraf"/>
                <a:sym typeface="Telegraf"/>
              </a:rPr>
              <a:t>Alumna: María Laura Malanca</a:t>
            </a:r>
          </a:p>
          <a:p>
            <a:pPr marL="0" lvl="0" indent="0" algn="l">
              <a:lnSpc>
                <a:spcPts val="3299"/>
              </a:lnSpc>
            </a:pPr>
            <a:r>
              <a:rPr lang="en-US" sz="2999" spc="-29" dirty="0" err="1">
                <a:solidFill>
                  <a:srgbClr val="ECF0F1"/>
                </a:solidFill>
                <a:latin typeface="Telegraf"/>
                <a:ea typeface="Telegraf"/>
                <a:cs typeface="Telegraf"/>
                <a:sym typeface="Telegraf"/>
              </a:rPr>
              <a:t>Fecha</a:t>
            </a:r>
            <a:r>
              <a:rPr lang="en-US" sz="2999" spc="-29" dirty="0">
                <a:solidFill>
                  <a:srgbClr val="ECF0F1"/>
                </a:solidFill>
                <a:latin typeface="Telegraf"/>
                <a:ea typeface="Telegraf"/>
                <a:cs typeface="Telegraf"/>
                <a:sym typeface="Telegraf"/>
              </a:rPr>
              <a:t>: 11/12/2025</a:t>
            </a:r>
          </a:p>
        </p:txBody>
      </p:sp>
      <p:grpSp>
        <p:nvGrpSpPr>
          <p:cNvPr id="11" name="Group 2">
            <a:extLst>
              <a:ext uri="{FF2B5EF4-FFF2-40B4-BE49-F238E27FC236}">
                <a16:creationId xmlns:a16="http://schemas.microsoft.com/office/drawing/2014/main" id="{86B6B314-9DCE-9410-5B2A-FBF6E11467D5}"/>
              </a:ext>
            </a:extLst>
          </p:cNvPr>
          <p:cNvGrpSpPr/>
          <p:nvPr/>
        </p:nvGrpSpPr>
        <p:grpSpPr>
          <a:xfrm>
            <a:off x="0" y="0"/>
            <a:ext cx="3238500" cy="10287000"/>
            <a:chOff x="0" y="0"/>
            <a:chExt cx="852938" cy="2709333"/>
          </a:xfrm>
        </p:grpSpPr>
        <p:sp>
          <p:nvSpPr>
            <p:cNvPr id="12" name="Freeform 3">
              <a:extLst>
                <a:ext uri="{FF2B5EF4-FFF2-40B4-BE49-F238E27FC236}">
                  <a16:creationId xmlns:a16="http://schemas.microsoft.com/office/drawing/2014/main" id="{8C299DCE-6605-1ECA-73F4-6F6FE737E69A}"/>
                </a:ext>
              </a:extLst>
            </p:cNvPr>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13" name="TextBox 4">
              <a:extLst>
                <a:ext uri="{FF2B5EF4-FFF2-40B4-BE49-F238E27FC236}">
                  <a16:creationId xmlns:a16="http://schemas.microsoft.com/office/drawing/2014/main" id="{86729F06-EC10-F4C2-F021-CDE999F9BB7F}"/>
                </a:ext>
              </a:extLst>
            </p:cNvPr>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a:extLst>
            <a:ext uri="{FF2B5EF4-FFF2-40B4-BE49-F238E27FC236}">
              <a16:creationId xmlns:a16="http://schemas.microsoft.com/office/drawing/2014/main" id="{726425EA-B9FA-748B-58F7-D389574F2AE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2BE5C04-64E5-1558-CBFF-FF84023EEA8A}"/>
              </a:ext>
            </a:extLst>
          </p:cNvPr>
          <p:cNvGrpSpPr/>
          <p:nvPr/>
        </p:nvGrpSpPr>
        <p:grpSpPr>
          <a:xfrm>
            <a:off x="0" y="0"/>
            <a:ext cx="3238500" cy="10287000"/>
            <a:chOff x="0" y="0"/>
            <a:chExt cx="852938" cy="2709333"/>
          </a:xfrm>
        </p:grpSpPr>
        <p:sp>
          <p:nvSpPr>
            <p:cNvPr id="3" name="Freeform 3">
              <a:extLst>
                <a:ext uri="{FF2B5EF4-FFF2-40B4-BE49-F238E27FC236}">
                  <a16:creationId xmlns:a16="http://schemas.microsoft.com/office/drawing/2014/main" id="{80A70A48-558F-EDF2-DEC0-F04DDBD6BB5F}"/>
                </a:ext>
              </a:extLst>
            </p:cNvPr>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ECF0F1"/>
            </a:solidFill>
          </p:spPr>
        </p:sp>
        <p:sp>
          <p:nvSpPr>
            <p:cNvPr id="4" name="TextBox 4">
              <a:extLst>
                <a:ext uri="{FF2B5EF4-FFF2-40B4-BE49-F238E27FC236}">
                  <a16:creationId xmlns:a16="http://schemas.microsoft.com/office/drawing/2014/main" id="{2CC2A065-42BA-8652-85FF-8F41F1DA77F4}"/>
                </a:ext>
              </a:extLst>
            </p:cNvPr>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grpSp>
        <p:nvGrpSpPr>
          <p:cNvPr id="7" name="Group 7">
            <a:extLst>
              <a:ext uri="{FF2B5EF4-FFF2-40B4-BE49-F238E27FC236}">
                <a16:creationId xmlns:a16="http://schemas.microsoft.com/office/drawing/2014/main" id="{E45634F2-E8B0-5EF0-5460-0FE79C62F494}"/>
              </a:ext>
            </a:extLst>
          </p:cNvPr>
          <p:cNvGrpSpPr/>
          <p:nvPr/>
        </p:nvGrpSpPr>
        <p:grpSpPr>
          <a:xfrm>
            <a:off x="3429000" y="190500"/>
            <a:ext cx="14497050" cy="4349591"/>
            <a:chOff x="-7823200" y="-635000"/>
            <a:chExt cx="19329400" cy="5799455"/>
          </a:xfrm>
        </p:grpSpPr>
        <p:sp>
          <p:nvSpPr>
            <p:cNvPr id="8" name="TextBox 8">
              <a:extLst>
                <a:ext uri="{FF2B5EF4-FFF2-40B4-BE49-F238E27FC236}">
                  <a16:creationId xmlns:a16="http://schemas.microsoft.com/office/drawing/2014/main" id="{528E678C-661D-A772-8F2C-4629EC238379}"/>
                </a:ext>
              </a:extLst>
            </p:cNvPr>
            <p:cNvSpPr txBox="1"/>
            <p:nvPr/>
          </p:nvSpPr>
          <p:spPr>
            <a:xfrm>
              <a:off x="-7823200" y="2209800"/>
              <a:ext cx="19329400" cy="2954655"/>
            </a:xfrm>
            <a:prstGeom prst="rect">
              <a:avLst/>
            </a:prstGeom>
          </p:spPr>
          <p:txBody>
            <a:bodyPr wrap="square" lIns="0" tIns="0" rIns="0" bIns="0" rtlCol="0" anchor="t">
              <a:spAutoFit/>
            </a:bodyPr>
            <a:lstStyle/>
            <a:p>
              <a:pPr lvl="0" algn="ctr"/>
              <a:r>
                <a:rPr lang="es-AR" sz="4800" b="1" spc="-89" dirty="0">
                  <a:solidFill>
                    <a:srgbClr val="ECF0F1"/>
                  </a:solidFill>
                  <a:latin typeface="Telegraf Bold"/>
                </a:rPr>
                <a:t>Titulo </a:t>
              </a:r>
            </a:p>
            <a:p>
              <a:pPr lvl="0" algn="ctr"/>
              <a:r>
                <a:rPr lang="es-AR" sz="4800" b="1" spc="-89" dirty="0">
                  <a:solidFill>
                    <a:srgbClr val="ECF0F1"/>
                  </a:solidFill>
                  <a:latin typeface="Telegraf Bold"/>
                </a:rPr>
                <a:t>Lesiones en mucosa oral asociadas al consumo de infusiones a altas temperaturas</a:t>
              </a:r>
              <a:endParaRPr lang="en-US" sz="4800" b="1" spc="-89" dirty="0">
                <a:solidFill>
                  <a:srgbClr val="ECF0F1"/>
                </a:solidFill>
                <a:latin typeface="Telegraf Bold"/>
                <a:sym typeface="Telegraf Bold"/>
              </a:endParaRPr>
            </a:p>
          </p:txBody>
        </p:sp>
        <p:sp>
          <p:nvSpPr>
            <p:cNvPr id="9" name="TextBox 9">
              <a:extLst>
                <a:ext uri="{FF2B5EF4-FFF2-40B4-BE49-F238E27FC236}">
                  <a16:creationId xmlns:a16="http://schemas.microsoft.com/office/drawing/2014/main" id="{492353A7-91D1-BB3B-070C-E341FE2ECB2C}"/>
                </a:ext>
              </a:extLst>
            </p:cNvPr>
            <p:cNvSpPr txBox="1"/>
            <p:nvPr/>
          </p:nvSpPr>
          <p:spPr>
            <a:xfrm>
              <a:off x="-7823200" y="-635000"/>
              <a:ext cx="11099800" cy="564257"/>
            </a:xfrm>
            <a:prstGeom prst="rect">
              <a:avLst/>
            </a:prstGeom>
          </p:spPr>
          <p:txBody>
            <a:bodyPr lIns="0" tIns="0" rIns="0" bIns="0" rtlCol="0" anchor="t">
              <a:spAutoFit/>
            </a:bodyPr>
            <a:lstStyle/>
            <a:p>
              <a:pPr marL="0" lvl="0" indent="0" algn="l">
                <a:lnSpc>
                  <a:spcPts val="3299"/>
                </a:lnSpc>
              </a:pPr>
              <a:r>
                <a:rPr lang="en-US" sz="2999" b="1" spc="-29" dirty="0">
                  <a:solidFill>
                    <a:srgbClr val="95A5A6"/>
                  </a:solidFill>
                  <a:latin typeface="Telegraf Bold"/>
                  <a:ea typeface="Telegraf Bold"/>
                  <a:cs typeface="Telegraf Bold"/>
                  <a:sym typeface="Telegraf Bold"/>
                </a:rPr>
                <a:t>Proyecto</a:t>
              </a:r>
            </a:p>
          </p:txBody>
        </p:sp>
      </p:grpSp>
      <p:grpSp>
        <p:nvGrpSpPr>
          <p:cNvPr id="10" name="Group 2">
            <a:extLst>
              <a:ext uri="{FF2B5EF4-FFF2-40B4-BE49-F238E27FC236}">
                <a16:creationId xmlns:a16="http://schemas.microsoft.com/office/drawing/2014/main" id="{CD438247-D6F7-D933-3DD2-61F8CB37E6D5}"/>
              </a:ext>
            </a:extLst>
          </p:cNvPr>
          <p:cNvGrpSpPr/>
          <p:nvPr/>
        </p:nvGrpSpPr>
        <p:grpSpPr>
          <a:xfrm>
            <a:off x="-26158" y="0"/>
            <a:ext cx="3238500" cy="10287000"/>
            <a:chOff x="0" y="0"/>
            <a:chExt cx="852938" cy="2709333"/>
          </a:xfrm>
        </p:grpSpPr>
        <p:sp>
          <p:nvSpPr>
            <p:cNvPr id="11" name="Freeform 3">
              <a:extLst>
                <a:ext uri="{FF2B5EF4-FFF2-40B4-BE49-F238E27FC236}">
                  <a16:creationId xmlns:a16="http://schemas.microsoft.com/office/drawing/2014/main" id="{F34C430B-AAB5-504E-4BF1-4245D32F0984}"/>
                </a:ext>
              </a:extLst>
            </p:cNvPr>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12" name="TextBox 4">
              <a:extLst>
                <a:ext uri="{FF2B5EF4-FFF2-40B4-BE49-F238E27FC236}">
                  <a16:creationId xmlns:a16="http://schemas.microsoft.com/office/drawing/2014/main" id="{7398BF0A-ED38-6B2E-A49A-26660FADEC81}"/>
                </a:ext>
              </a:extLst>
            </p:cNvPr>
            <p:cNvSpPr txBox="1"/>
            <p:nvPr/>
          </p:nvSpPr>
          <p:spPr>
            <a:xfrm>
              <a:off x="0" y="-76200"/>
              <a:ext cx="852938" cy="2785533"/>
            </a:xfrm>
            <a:prstGeom prst="rect">
              <a:avLst/>
            </a:prstGeom>
          </p:spPr>
          <p:txBody>
            <a:bodyPr lIns="50800" tIns="50800" rIns="50800" bIns="50800" rtlCol="0" anchor="ctr"/>
            <a:lstStyle/>
            <a:p>
              <a:pPr algn="ctr">
                <a:lnSpc>
                  <a:spcPts val="2800"/>
                </a:lnSpc>
              </a:pPr>
              <a:endParaRPr>
                <a:solidFill>
                  <a:srgbClr val="FF0000"/>
                </a:solidFill>
              </a:endParaRPr>
            </a:p>
          </p:txBody>
        </p:sp>
      </p:grpSp>
    </p:spTree>
    <p:extLst>
      <p:ext uri="{BB962C8B-B14F-4D97-AF65-F5344CB8AC3E}">
        <p14:creationId xmlns:p14="http://schemas.microsoft.com/office/powerpoint/2010/main" val="1639120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3" name="TextBox 3"/>
          <p:cNvSpPr txBox="1"/>
          <p:nvPr/>
        </p:nvSpPr>
        <p:spPr>
          <a:xfrm>
            <a:off x="709778" y="755153"/>
            <a:ext cx="8129422" cy="1974900"/>
          </a:xfrm>
          <a:prstGeom prst="rect">
            <a:avLst/>
          </a:prstGeom>
        </p:spPr>
        <p:txBody>
          <a:bodyPr lIns="0" tIns="0" rIns="0" bIns="0" rtlCol="0" anchor="t">
            <a:spAutoFit/>
          </a:bodyPr>
          <a:lstStyle/>
          <a:p>
            <a:pPr marL="0" lvl="0" indent="0" algn="ctr">
              <a:lnSpc>
                <a:spcPts val="7699"/>
              </a:lnSpc>
            </a:pPr>
            <a:r>
              <a:rPr lang="en-US" sz="6999" b="1" spc="-69" dirty="0" err="1">
                <a:solidFill>
                  <a:srgbClr val="ECF0F1"/>
                </a:solidFill>
                <a:latin typeface="Telegraf Bold"/>
                <a:ea typeface="Telegraf Bold"/>
                <a:cs typeface="Telegraf Bold"/>
                <a:sym typeface="Telegraf Bold"/>
              </a:rPr>
              <a:t>Justificacion</a:t>
            </a:r>
            <a:r>
              <a:rPr lang="en-US" sz="6999" b="1" spc="-69" dirty="0">
                <a:solidFill>
                  <a:srgbClr val="ECF0F1"/>
                </a:solidFill>
                <a:latin typeface="Telegraf Bold"/>
                <a:ea typeface="Telegraf Bold"/>
                <a:cs typeface="Telegraf Bold"/>
                <a:sym typeface="Telegraf Bold"/>
              </a:rPr>
              <a:t> del </a:t>
            </a:r>
            <a:r>
              <a:rPr lang="en-US" sz="6999" b="1" spc="-69" dirty="0" err="1">
                <a:solidFill>
                  <a:srgbClr val="ECF0F1"/>
                </a:solidFill>
                <a:latin typeface="Telegraf Bold"/>
                <a:ea typeface="Telegraf Bold"/>
                <a:cs typeface="Telegraf Bold"/>
                <a:sym typeface="Telegraf Bold"/>
              </a:rPr>
              <a:t>proyecto</a:t>
            </a:r>
            <a:r>
              <a:rPr lang="en-US" sz="6999" b="1" spc="-69" dirty="0">
                <a:solidFill>
                  <a:srgbClr val="ECF0F1"/>
                </a:solidFill>
                <a:latin typeface="Telegraf Bold"/>
                <a:ea typeface="Telegraf Bold"/>
                <a:cs typeface="Telegraf Bold"/>
                <a:sym typeface="Telegraf Bold"/>
              </a:rPr>
              <a:t> </a:t>
            </a:r>
          </a:p>
        </p:txBody>
      </p:sp>
      <p:sp>
        <p:nvSpPr>
          <p:cNvPr id="5" name="TextBox 5"/>
          <p:cNvSpPr txBox="1"/>
          <p:nvPr/>
        </p:nvSpPr>
        <p:spPr>
          <a:xfrm>
            <a:off x="9296400" y="590550"/>
            <a:ext cx="8324850" cy="7310335"/>
          </a:xfrm>
          <a:prstGeom prst="rect">
            <a:avLst/>
          </a:prstGeom>
        </p:spPr>
        <p:txBody>
          <a:bodyPr lIns="0" tIns="0" rIns="0" bIns="0" rtlCol="0" anchor="t">
            <a:spAutoFit/>
          </a:bodyPr>
          <a:lstStyle/>
          <a:p>
            <a:pPr lvl="0">
              <a:lnSpc>
                <a:spcPct val="150000"/>
              </a:lnSpc>
            </a:pPr>
            <a:r>
              <a:rPr lang="es-MX" sz="3200" dirty="0">
                <a:solidFill>
                  <a:schemeClr val="bg1"/>
                </a:solidFill>
              </a:rPr>
              <a:t>Este proyecto busca reconocer que consumir infusiones a más de 65 °C es un factor de riesgo modificable para molestias orales percibidas, incluyendo la mucosa yugal. Mediante encuestas —sin examen clínico— se generará evidencia preliminar en el partido de Morón para promover prevención en salud bucal, abordando la falta de datos locales, el escaso enfoque en la mucosa yugal y la ausencia del riesgo térmico en la educación en salud bucal.</a:t>
            </a:r>
            <a:endParaRPr lang="en-US" sz="3200" spc="-20" dirty="0">
              <a:solidFill>
                <a:schemeClr val="bg1"/>
              </a:solidFill>
              <a:latin typeface="Telegraf"/>
              <a:ea typeface="Telegraf"/>
              <a:cs typeface="Telegraf"/>
              <a:sym typeface="Telegraf"/>
            </a:endParaRPr>
          </a:p>
        </p:txBody>
      </p:sp>
      <p:sp>
        <p:nvSpPr>
          <p:cNvPr id="6" name="AutoShape 6"/>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7" name="TextBox 7"/>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NOTAS SOBRE EL ESTUDIO</a:t>
            </a:r>
          </a:p>
        </p:txBody>
      </p:sp>
      <p:sp>
        <p:nvSpPr>
          <p:cNvPr id="8" name="TextBox 8"/>
          <p:cNvSpPr txBox="1"/>
          <p:nvPr/>
        </p:nvSpPr>
        <p:spPr>
          <a:xfrm>
            <a:off x="17415597"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2</a:t>
            </a:r>
          </a:p>
        </p:txBody>
      </p:sp>
      <p:pic>
        <p:nvPicPr>
          <p:cNvPr id="4" name="Imagen 3">
            <a:extLst>
              <a:ext uri="{FF2B5EF4-FFF2-40B4-BE49-F238E27FC236}">
                <a16:creationId xmlns:a16="http://schemas.microsoft.com/office/drawing/2014/main" id="{3F79AF71-D150-F87C-FE55-A31A582A8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3390900"/>
            <a:ext cx="7300973" cy="3982349"/>
          </a:xfrm>
          <a:prstGeom prst="rect">
            <a:avLst/>
          </a:prstGeom>
        </p:spPr>
      </p:pic>
      <p:sp>
        <p:nvSpPr>
          <p:cNvPr id="9" name="CuadroTexto 8">
            <a:extLst>
              <a:ext uri="{FF2B5EF4-FFF2-40B4-BE49-F238E27FC236}">
                <a16:creationId xmlns:a16="http://schemas.microsoft.com/office/drawing/2014/main" id="{9A76982C-B9B6-17D4-DB4D-6ABC5E1E0149}"/>
              </a:ext>
            </a:extLst>
          </p:cNvPr>
          <p:cNvSpPr txBox="1"/>
          <p:nvPr/>
        </p:nvSpPr>
        <p:spPr>
          <a:xfrm>
            <a:off x="904164" y="7531553"/>
            <a:ext cx="2433102" cy="369332"/>
          </a:xfrm>
          <a:prstGeom prst="rect">
            <a:avLst/>
          </a:prstGeom>
          <a:noFill/>
        </p:spPr>
        <p:txBody>
          <a:bodyPr wrap="none" rtlCol="0">
            <a:spAutoFit/>
          </a:bodyPr>
          <a:lstStyle/>
          <a:p>
            <a:r>
              <a:rPr lang="es-AR" dirty="0">
                <a:solidFill>
                  <a:schemeClr val="bg1"/>
                </a:solidFill>
              </a:rPr>
              <a:t>Imagen generada por 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3238500" cy="10287000"/>
            <a:chOff x="0" y="0"/>
            <a:chExt cx="852938" cy="2709333"/>
          </a:xfrm>
        </p:grpSpPr>
        <p:sp>
          <p:nvSpPr>
            <p:cNvPr id="3" name="Freeform 3"/>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4" name="TextBox 4"/>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9278094" y="659606"/>
            <a:ext cx="8364955" cy="6474431"/>
            <a:chOff x="-24408" y="-9525"/>
            <a:chExt cx="11153273" cy="8632574"/>
          </a:xfrm>
        </p:grpSpPr>
        <p:sp>
          <p:nvSpPr>
            <p:cNvPr id="8" name="TextBox 8"/>
            <p:cNvSpPr txBox="1"/>
            <p:nvPr/>
          </p:nvSpPr>
          <p:spPr>
            <a:xfrm>
              <a:off x="29065" y="4191067"/>
              <a:ext cx="11099800" cy="4431982"/>
            </a:xfrm>
            <a:prstGeom prst="rect">
              <a:avLst/>
            </a:prstGeom>
          </p:spPr>
          <p:txBody>
            <a:bodyPr lIns="0" tIns="0" rIns="0" bIns="0" rtlCol="0" anchor="t">
              <a:spAutoFit/>
            </a:bodyPr>
            <a:lstStyle/>
            <a:p>
              <a:pPr lvl="0"/>
              <a:r>
                <a:rPr lang="en-US" sz="3600" spc="-20" dirty="0">
                  <a:solidFill>
                    <a:srgbClr val="ECF0F1"/>
                  </a:solidFill>
                  <a:latin typeface="Telegraf"/>
                  <a:ea typeface="Telegraf"/>
                  <a:cs typeface="Telegraf"/>
                  <a:sym typeface="Telegraf"/>
                </a:rPr>
                <a:t>La </a:t>
              </a:r>
              <a:r>
                <a:rPr lang="en-US" sz="3600" b="1" spc="-20" dirty="0" err="1">
                  <a:solidFill>
                    <a:srgbClr val="ECF0F1"/>
                  </a:solidFill>
                  <a:latin typeface="Telegraf Bold"/>
                  <a:ea typeface="Telegraf Bold"/>
                  <a:cs typeface="Telegraf Bold"/>
                  <a:sym typeface="Telegraf Bold"/>
                </a:rPr>
                <a:t>Clasificación</a:t>
              </a:r>
              <a:r>
                <a:rPr lang="en-US" sz="3600" b="1" spc="-20" dirty="0">
                  <a:solidFill>
                    <a:srgbClr val="ECF0F1"/>
                  </a:solidFill>
                  <a:latin typeface="Telegraf Bold"/>
                  <a:ea typeface="Telegraf Bold"/>
                  <a:cs typeface="Telegraf Bold"/>
                  <a:sym typeface="Telegraf Bold"/>
                </a:rPr>
                <a:t> IARC</a:t>
              </a:r>
              <a:r>
                <a:rPr lang="en-US" sz="3600" spc="-20" dirty="0">
                  <a:solidFill>
                    <a:srgbClr val="ECF0F1"/>
                  </a:solidFill>
                  <a:latin typeface="Telegraf"/>
                  <a:ea typeface="Telegraf"/>
                  <a:cs typeface="Telegraf"/>
                  <a:sym typeface="Telegraf"/>
                </a:rPr>
                <a:t> </a:t>
              </a:r>
              <a:r>
                <a:rPr lang="en-US" sz="3600" spc="-20" dirty="0" err="1">
                  <a:solidFill>
                    <a:srgbClr val="ECF0F1"/>
                  </a:solidFill>
                  <a:latin typeface="Telegraf"/>
                  <a:ea typeface="Telegraf"/>
                  <a:cs typeface="Telegraf"/>
                  <a:sym typeface="Telegraf"/>
                </a:rPr>
                <a:t>establece</a:t>
              </a:r>
              <a:r>
                <a:rPr lang="en-US" sz="3600" spc="-20" dirty="0">
                  <a:solidFill>
                    <a:srgbClr val="ECF0F1"/>
                  </a:solidFill>
                  <a:latin typeface="Telegraf"/>
                  <a:ea typeface="Telegraf"/>
                  <a:cs typeface="Telegraf"/>
                  <a:sym typeface="Telegraf"/>
                </a:rPr>
                <a:t> que las </a:t>
              </a:r>
              <a:r>
                <a:rPr lang="en-US" sz="3600" spc="-20" dirty="0" err="1">
                  <a:solidFill>
                    <a:srgbClr val="ECF0F1"/>
                  </a:solidFill>
                  <a:latin typeface="Telegraf"/>
                  <a:ea typeface="Telegraf"/>
                  <a:cs typeface="Telegraf"/>
                  <a:sym typeface="Telegraf"/>
                </a:rPr>
                <a:t>bebidas</a:t>
              </a:r>
              <a:r>
                <a:rPr lang="en-US" sz="3600" spc="-20" dirty="0">
                  <a:solidFill>
                    <a:srgbClr val="ECF0F1"/>
                  </a:solidFill>
                  <a:latin typeface="Telegraf"/>
                  <a:ea typeface="Telegraf"/>
                  <a:cs typeface="Telegraf"/>
                  <a:sym typeface="Telegraf"/>
                </a:rPr>
                <a:t> </a:t>
              </a:r>
              <a:r>
                <a:rPr lang="en-US" sz="3600" spc="-20" dirty="0" err="1">
                  <a:solidFill>
                    <a:srgbClr val="ECF0F1"/>
                  </a:solidFill>
                  <a:latin typeface="Telegraf"/>
                  <a:ea typeface="Telegraf"/>
                  <a:cs typeface="Telegraf"/>
                  <a:sym typeface="Telegraf"/>
                </a:rPr>
                <a:t>consumidas</a:t>
              </a:r>
              <a:r>
                <a:rPr lang="en-US" sz="3600" spc="-20" dirty="0">
                  <a:solidFill>
                    <a:srgbClr val="ECF0F1"/>
                  </a:solidFill>
                  <a:latin typeface="Telegraf"/>
                  <a:ea typeface="Telegraf"/>
                  <a:cs typeface="Telegraf"/>
                  <a:sym typeface="Telegraf"/>
                </a:rPr>
                <a:t> a </a:t>
              </a:r>
              <a:r>
                <a:rPr lang="en-US" sz="3600" spc="-20" dirty="0" err="1">
                  <a:solidFill>
                    <a:srgbClr val="ECF0F1"/>
                  </a:solidFill>
                  <a:latin typeface="Telegraf"/>
                  <a:ea typeface="Telegraf"/>
                  <a:cs typeface="Telegraf"/>
                  <a:sym typeface="Telegraf"/>
                </a:rPr>
                <a:t>temperaturas</a:t>
              </a:r>
              <a:r>
                <a:rPr lang="en-US" sz="3600" spc="-20" dirty="0">
                  <a:solidFill>
                    <a:srgbClr val="ECF0F1"/>
                  </a:solidFill>
                  <a:latin typeface="Telegraf"/>
                  <a:ea typeface="Telegraf"/>
                  <a:cs typeface="Telegraf"/>
                  <a:sym typeface="Telegraf"/>
                </a:rPr>
                <a:t> </a:t>
              </a:r>
              <a:r>
                <a:rPr lang="en-US" sz="3600" spc="-20" dirty="0" err="1">
                  <a:solidFill>
                    <a:srgbClr val="ECF0F1"/>
                  </a:solidFill>
                  <a:latin typeface="Telegraf"/>
                  <a:ea typeface="Telegraf"/>
                  <a:cs typeface="Telegraf"/>
                  <a:sym typeface="Telegraf"/>
                </a:rPr>
                <a:t>superiores</a:t>
              </a:r>
              <a:r>
                <a:rPr lang="en-US" sz="3600" spc="-20" dirty="0">
                  <a:solidFill>
                    <a:srgbClr val="ECF0F1"/>
                  </a:solidFill>
                  <a:latin typeface="Telegraf"/>
                  <a:ea typeface="Telegraf"/>
                  <a:cs typeface="Telegraf"/>
                  <a:sym typeface="Telegraf"/>
                </a:rPr>
                <a:t> a 65°C son </a:t>
              </a:r>
              <a:r>
                <a:rPr lang="en-US" sz="3600" spc="-20" dirty="0" err="1">
                  <a:solidFill>
                    <a:srgbClr val="ECF0F1"/>
                  </a:solidFill>
                  <a:latin typeface="Telegraf"/>
                  <a:ea typeface="Telegraf"/>
                  <a:cs typeface="Telegraf"/>
                  <a:sym typeface="Telegraf"/>
                </a:rPr>
                <a:t>probablemente</a:t>
              </a:r>
              <a:r>
                <a:rPr lang="en-US" sz="3600" spc="-20" dirty="0">
                  <a:solidFill>
                    <a:srgbClr val="ECF0F1"/>
                  </a:solidFill>
                  <a:latin typeface="Telegraf"/>
                  <a:ea typeface="Telegraf"/>
                  <a:cs typeface="Telegraf"/>
                  <a:sym typeface="Telegraf"/>
                </a:rPr>
                <a:t> </a:t>
              </a:r>
              <a:r>
                <a:rPr lang="en-US" sz="3600" spc="-20" dirty="0" err="1">
                  <a:solidFill>
                    <a:srgbClr val="ECF0F1"/>
                  </a:solidFill>
                  <a:latin typeface="Telegraf"/>
                  <a:ea typeface="Telegraf"/>
                  <a:cs typeface="Telegraf"/>
                  <a:sym typeface="Telegraf"/>
                </a:rPr>
                <a:t>carcinogénicas</a:t>
              </a:r>
              <a:r>
                <a:rPr lang="en-US" sz="3600" spc="-20" dirty="0">
                  <a:solidFill>
                    <a:srgbClr val="ECF0F1"/>
                  </a:solidFill>
                  <a:latin typeface="Telegraf"/>
                  <a:ea typeface="Telegraf"/>
                  <a:cs typeface="Telegraf"/>
                  <a:sym typeface="Telegraf"/>
                </a:rPr>
                <a:t>, </a:t>
              </a:r>
              <a:r>
                <a:rPr lang="en-US" sz="3600" spc="-20" dirty="0" err="1">
                  <a:solidFill>
                    <a:srgbClr val="ECF0F1"/>
                  </a:solidFill>
                  <a:latin typeface="Telegraf"/>
                  <a:ea typeface="Telegraf"/>
                  <a:cs typeface="Telegraf"/>
                  <a:sym typeface="Telegraf"/>
                </a:rPr>
                <a:t>resaltando</a:t>
              </a:r>
              <a:r>
                <a:rPr lang="en-US" sz="3600" spc="-20" dirty="0">
                  <a:solidFill>
                    <a:srgbClr val="ECF0F1"/>
                  </a:solidFill>
                  <a:latin typeface="Telegraf"/>
                  <a:ea typeface="Telegraf"/>
                  <a:cs typeface="Telegraf"/>
                  <a:sym typeface="Telegraf"/>
                </a:rPr>
                <a:t> la </a:t>
              </a:r>
              <a:r>
                <a:rPr lang="en-US" sz="3600" spc="-20" dirty="0" err="1">
                  <a:solidFill>
                    <a:srgbClr val="ECF0F1"/>
                  </a:solidFill>
                  <a:latin typeface="Telegraf"/>
                  <a:ea typeface="Telegraf"/>
                  <a:cs typeface="Telegraf"/>
                  <a:sym typeface="Telegraf"/>
                </a:rPr>
                <a:t>importancia</a:t>
              </a:r>
              <a:r>
                <a:rPr lang="en-US" sz="3600" spc="-20" dirty="0">
                  <a:solidFill>
                    <a:srgbClr val="ECF0F1"/>
                  </a:solidFill>
                  <a:latin typeface="Telegraf"/>
                  <a:ea typeface="Telegraf"/>
                  <a:cs typeface="Telegraf"/>
                  <a:sym typeface="Telegraf"/>
                </a:rPr>
                <a:t> de </a:t>
              </a:r>
              <a:r>
                <a:rPr lang="en-US" sz="3600" spc="-20" dirty="0" err="1">
                  <a:solidFill>
                    <a:srgbClr val="ECF0F1"/>
                  </a:solidFill>
                  <a:latin typeface="Telegraf"/>
                  <a:ea typeface="Telegraf"/>
                  <a:cs typeface="Telegraf"/>
                  <a:sym typeface="Telegraf"/>
                </a:rPr>
                <a:t>este</a:t>
              </a:r>
              <a:r>
                <a:rPr lang="en-US" sz="3600" spc="-20" dirty="0">
                  <a:solidFill>
                    <a:srgbClr val="ECF0F1"/>
                  </a:solidFill>
                  <a:latin typeface="Telegraf"/>
                  <a:ea typeface="Telegraf"/>
                  <a:cs typeface="Telegraf"/>
                  <a:sym typeface="Telegraf"/>
                </a:rPr>
                <a:t> </a:t>
              </a:r>
              <a:r>
                <a:rPr lang="en-US" sz="3600" spc="-20" dirty="0" err="1">
                  <a:solidFill>
                    <a:srgbClr val="ECF0F1"/>
                  </a:solidFill>
                  <a:latin typeface="Telegraf"/>
                  <a:ea typeface="Telegraf"/>
                  <a:cs typeface="Telegraf"/>
                  <a:sym typeface="Telegraf"/>
                </a:rPr>
                <a:t>riesgo</a:t>
              </a:r>
              <a:r>
                <a:rPr lang="en-US" sz="3600" spc="-20" dirty="0">
                  <a:solidFill>
                    <a:srgbClr val="ECF0F1"/>
                  </a:solidFill>
                  <a:latin typeface="Telegraf"/>
                  <a:ea typeface="Telegraf"/>
                  <a:cs typeface="Telegraf"/>
                  <a:sym typeface="Telegraf"/>
                </a:rPr>
                <a:t> para la </a:t>
              </a:r>
              <a:r>
                <a:rPr lang="en-US" sz="3600" spc="-20" dirty="0" err="1">
                  <a:solidFill>
                    <a:srgbClr val="ECF0F1"/>
                  </a:solidFill>
                  <a:latin typeface="Telegraf"/>
                  <a:ea typeface="Telegraf"/>
                  <a:cs typeface="Telegraf"/>
                  <a:sym typeface="Telegraf"/>
                </a:rPr>
                <a:t>salud</a:t>
              </a:r>
              <a:r>
                <a:rPr lang="en-US" sz="3600" spc="-20" dirty="0">
                  <a:solidFill>
                    <a:srgbClr val="ECF0F1"/>
                  </a:solidFill>
                  <a:latin typeface="Telegraf"/>
                  <a:ea typeface="Telegraf"/>
                  <a:cs typeface="Telegraf"/>
                  <a:sym typeface="Telegraf"/>
                </a:rPr>
                <a:t> </a:t>
              </a:r>
              <a:r>
                <a:rPr lang="en-US" sz="3600" spc="-20" dirty="0" err="1">
                  <a:solidFill>
                    <a:srgbClr val="ECF0F1"/>
                  </a:solidFill>
                  <a:latin typeface="Telegraf"/>
                  <a:ea typeface="Telegraf"/>
                  <a:cs typeface="Telegraf"/>
                  <a:sym typeface="Telegraf"/>
                </a:rPr>
                <a:t>bucal</a:t>
              </a:r>
              <a:r>
                <a:rPr lang="en-US" sz="3600" spc="-20" dirty="0">
                  <a:solidFill>
                    <a:srgbClr val="ECF0F1"/>
                  </a:solidFill>
                  <a:latin typeface="Telegraf"/>
                  <a:ea typeface="Telegraf"/>
                  <a:cs typeface="Telegraf"/>
                  <a:sym typeface="Telegraf"/>
                </a:rPr>
                <a:t>.</a:t>
              </a:r>
              <a:r>
                <a:rPr lang="es-AR" sz="3600" baseline="30000" dirty="0"/>
                <a:t>  </a:t>
              </a:r>
              <a:r>
                <a:rPr lang="es-AR" sz="3200" baseline="30000" dirty="0">
                  <a:solidFill>
                    <a:schemeClr val="bg1"/>
                  </a:solidFill>
                </a:rPr>
                <a:t>[1]</a:t>
              </a:r>
              <a:endParaRPr lang="en-US" sz="3200" spc="-20" dirty="0">
                <a:solidFill>
                  <a:schemeClr val="bg1"/>
                </a:solidFill>
                <a:latin typeface="Telegraf"/>
                <a:ea typeface="Telegraf"/>
                <a:cs typeface="Telegraf"/>
                <a:sym typeface="Telegraf"/>
              </a:endParaRPr>
            </a:p>
          </p:txBody>
        </p:sp>
        <p:sp>
          <p:nvSpPr>
            <p:cNvPr id="9" name="TextBox 9"/>
            <p:cNvSpPr txBox="1"/>
            <p:nvPr/>
          </p:nvSpPr>
          <p:spPr>
            <a:xfrm>
              <a:off x="-24408" y="2697480"/>
              <a:ext cx="11099800" cy="628651"/>
            </a:xfrm>
            <a:prstGeom prst="rect">
              <a:avLst/>
            </a:prstGeom>
          </p:spPr>
          <p:txBody>
            <a:bodyPr lIns="0" tIns="0" rIns="0" bIns="0" rtlCol="0" anchor="t">
              <a:spAutoFit/>
            </a:bodyPr>
            <a:lstStyle/>
            <a:p>
              <a:pPr marL="0" lvl="0" indent="0" algn="l">
                <a:lnSpc>
                  <a:spcPts val="3300"/>
                </a:lnSpc>
              </a:pPr>
              <a:r>
                <a:rPr lang="en-US" sz="3000" b="1" spc="-30" dirty="0" err="1">
                  <a:solidFill>
                    <a:srgbClr val="95A5A6"/>
                  </a:solidFill>
                  <a:latin typeface="Telegraf Bold"/>
                  <a:ea typeface="Telegraf Bold"/>
                  <a:cs typeface="Telegraf Bold"/>
                  <a:sym typeface="Telegraf Bold"/>
                </a:rPr>
                <a:t>Clasificación</a:t>
              </a:r>
              <a:r>
                <a:rPr lang="en-US" sz="3000" b="1" spc="-30" dirty="0">
                  <a:solidFill>
                    <a:srgbClr val="95A5A6"/>
                  </a:solidFill>
                  <a:latin typeface="Telegraf Bold"/>
                  <a:ea typeface="Telegraf Bold"/>
                  <a:cs typeface="Telegraf Bold"/>
                  <a:sym typeface="Telegraf Bold"/>
                </a:rPr>
                <a:t> IARC </a:t>
              </a:r>
              <a:r>
                <a:rPr lang="en-US" sz="3000" b="1" spc="-30" dirty="0" err="1">
                  <a:solidFill>
                    <a:srgbClr val="95A5A6"/>
                  </a:solidFill>
                  <a:latin typeface="Telegraf Bold"/>
                  <a:ea typeface="Telegraf Bold"/>
                  <a:cs typeface="Telegraf Bold"/>
                  <a:sym typeface="Telegraf Bold"/>
                </a:rPr>
                <a:t>sobre</a:t>
              </a:r>
              <a:r>
                <a:rPr lang="en-US" sz="3000" b="1" spc="-30" dirty="0">
                  <a:solidFill>
                    <a:srgbClr val="95A5A6"/>
                  </a:solidFill>
                  <a:latin typeface="Telegraf Bold"/>
                  <a:ea typeface="Telegraf Bold"/>
                  <a:cs typeface="Telegraf Bold"/>
                  <a:sym typeface="Telegraf Bold"/>
                </a:rPr>
                <a:t> </a:t>
              </a:r>
              <a:r>
                <a:rPr lang="en-US" sz="3000" b="1" spc="-30" dirty="0" err="1">
                  <a:solidFill>
                    <a:srgbClr val="95A5A6"/>
                  </a:solidFill>
                  <a:latin typeface="Telegraf Bold"/>
                  <a:ea typeface="Telegraf Bold"/>
                  <a:cs typeface="Telegraf Bold"/>
                  <a:sym typeface="Telegraf Bold"/>
                </a:rPr>
                <a:t>bebidas</a:t>
              </a:r>
              <a:r>
                <a:rPr lang="en-US" sz="3000" b="1" spc="-30" dirty="0">
                  <a:solidFill>
                    <a:srgbClr val="95A5A6"/>
                  </a:solidFill>
                  <a:latin typeface="Telegraf Bold"/>
                  <a:ea typeface="Telegraf Bold"/>
                  <a:cs typeface="Telegraf Bold"/>
                  <a:sym typeface="Telegraf Bold"/>
                </a:rPr>
                <a:t> calientes</a:t>
              </a:r>
            </a:p>
          </p:txBody>
        </p:sp>
        <p:sp>
          <p:nvSpPr>
            <p:cNvPr id="10" name="TextBox 10"/>
            <p:cNvSpPr txBox="1"/>
            <p:nvPr/>
          </p:nvSpPr>
          <p:spPr>
            <a:xfrm>
              <a:off x="0" y="-9525"/>
              <a:ext cx="11099800" cy="2633200"/>
            </a:xfrm>
            <a:prstGeom prst="rect">
              <a:avLst/>
            </a:prstGeom>
          </p:spPr>
          <p:txBody>
            <a:bodyPr lIns="0" tIns="0" rIns="0" bIns="0" rtlCol="0" anchor="t">
              <a:spAutoFit/>
            </a:bodyPr>
            <a:lstStyle/>
            <a:p>
              <a:pPr marL="0" lvl="0" indent="0" algn="ctr">
                <a:lnSpc>
                  <a:spcPts val="7699"/>
                </a:lnSpc>
              </a:pPr>
              <a:r>
                <a:rPr lang="en-US" sz="6999" b="1" spc="-69" dirty="0">
                  <a:solidFill>
                    <a:srgbClr val="ECF0F1"/>
                  </a:solidFill>
                  <a:latin typeface="Telegraf Bold"/>
                  <a:ea typeface="Telegraf Bold"/>
                  <a:cs typeface="Telegraf Bold"/>
                  <a:sym typeface="Telegraf Bold"/>
                </a:rPr>
                <a:t>Estado actual del </a:t>
              </a:r>
              <a:r>
                <a:rPr lang="en-US" sz="6999" b="1" spc="-69" dirty="0" err="1">
                  <a:solidFill>
                    <a:srgbClr val="ECF0F1"/>
                  </a:solidFill>
                  <a:latin typeface="Telegraf Bold"/>
                  <a:ea typeface="Telegraf Bold"/>
                  <a:cs typeface="Telegraf Bold"/>
                  <a:sym typeface="Telegraf Bold"/>
                </a:rPr>
                <a:t>conocimiento</a:t>
              </a:r>
              <a:endParaRPr lang="en-US" sz="6999" b="1" spc="-69" dirty="0">
                <a:solidFill>
                  <a:srgbClr val="ECF0F1"/>
                </a:solidFill>
                <a:latin typeface="Telegraf Bold"/>
                <a:ea typeface="Telegraf Bold"/>
                <a:cs typeface="Telegraf Bold"/>
                <a:sym typeface="Telegraf Bold"/>
              </a:endParaRPr>
            </a:p>
          </p:txBody>
        </p:sp>
      </p:grpSp>
      <p:sp>
        <p:nvSpPr>
          <p:cNvPr id="11" name="AutoShape 11"/>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12" name="TextBox 12"/>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INFORMACIÓN Y CONTEXTO</a:t>
            </a:r>
          </a:p>
        </p:txBody>
      </p:sp>
      <p:sp>
        <p:nvSpPr>
          <p:cNvPr id="13" name="TextBox 13"/>
          <p:cNvSpPr txBox="1"/>
          <p:nvPr/>
        </p:nvSpPr>
        <p:spPr>
          <a:xfrm>
            <a:off x="17526744"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4</a:t>
            </a:r>
          </a:p>
        </p:txBody>
      </p:sp>
      <p:pic>
        <p:nvPicPr>
          <p:cNvPr id="15" name="Imagen 14">
            <a:extLst>
              <a:ext uri="{FF2B5EF4-FFF2-40B4-BE49-F238E27FC236}">
                <a16:creationId xmlns:a16="http://schemas.microsoft.com/office/drawing/2014/main" id="{A27A4B50-8514-5BCB-BF61-CE0D14B98D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934839"/>
            <a:ext cx="7162800" cy="7162800"/>
          </a:xfrm>
          <a:prstGeom prst="rect">
            <a:avLst/>
          </a:prstGeom>
        </p:spPr>
      </p:pic>
      <p:sp>
        <p:nvSpPr>
          <p:cNvPr id="16" name="CuadroTexto 15">
            <a:extLst>
              <a:ext uri="{FF2B5EF4-FFF2-40B4-BE49-F238E27FC236}">
                <a16:creationId xmlns:a16="http://schemas.microsoft.com/office/drawing/2014/main" id="{BCDFB442-8579-BA80-0621-D9C2F4BED526}"/>
              </a:ext>
            </a:extLst>
          </p:cNvPr>
          <p:cNvSpPr txBox="1"/>
          <p:nvPr/>
        </p:nvSpPr>
        <p:spPr>
          <a:xfrm>
            <a:off x="3279249" y="8097640"/>
            <a:ext cx="2433102" cy="369332"/>
          </a:xfrm>
          <a:prstGeom prst="rect">
            <a:avLst/>
          </a:prstGeom>
          <a:noFill/>
        </p:spPr>
        <p:txBody>
          <a:bodyPr wrap="none" rtlCol="0">
            <a:spAutoFit/>
          </a:bodyPr>
          <a:lstStyle/>
          <a:p>
            <a:r>
              <a:rPr lang="es-AR" dirty="0">
                <a:solidFill>
                  <a:schemeClr val="bg1"/>
                </a:solidFill>
              </a:rPr>
              <a:t>Imagen generada por 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a:extLst>
            <a:ext uri="{FF2B5EF4-FFF2-40B4-BE49-F238E27FC236}">
              <a16:creationId xmlns:a16="http://schemas.microsoft.com/office/drawing/2014/main" id="{25B7A5E2-80CD-175E-00A1-E6AE84B94C8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3354840-C648-2498-866D-B2356E2EFB04}"/>
              </a:ext>
            </a:extLst>
          </p:cNvPr>
          <p:cNvGrpSpPr/>
          <p:nvPr/>
        </p:nvGrpSpPr>
        <p:grpSpPr>
          <a:xfrm>
            <a:off x="0" y="0"/>
            <a:ext cx="3238500" cy="10287000"/>
            <a:chOff x="0" y="0"/>
            <a:chExt cx="852938" cy="2709333"/>
          </a:xfrm>
        </p:grpSpPr>
        <p:sp>
          <p:nvSpPr>
            <p:cNvPr id="3" name="Freeform 3">
              <a:extLst>
                <a:ext uri="{FF2B5EF4-FFF2-40B4-BE49-F238E27FC236}">
                  <a16:creationId xmlns:a16="http://schemas.microsoft.com/office/drawing/2014/main" id="{1A9382B7-D67E-9AAA-4B87-BCB19FB40C05}"/>
                </a:ext>
              </a:extLst>
            </p:cNvPr>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4" name="TextBox 4">
              <a:extLst>
                <a:ext uri="{FF2B5EF4-FFF2-40B4-BE49-F238E27FC236}">
                  <a16:creationId xmlns:a16="http://schemas.microsoft.com/office/drawing/2014/main" id="{24418A3D-58BF-9979-D726-D373FF753093}"/>
                </a:ext>
              </a:extLst>
            </p:cNvPr>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grpSp>
        <p:nvGrpSpPr>
          <p:cNvPr id="7" name="Group 7">
            <a:extLst>
              <a:ext uri="{FF2B5EF4-FFF2-40B4-BE49-F238E27FC236}">
                <a16:creationId xmlns:a16="http://schemas.microsoft.com/office/drawing/2014/main" id="{83F08FE9-BA01-2A72-1A7E-F8E3A34B5A4B}"/>
              </a:ext>
            </a:extLst>
          </p:cNvPr>
          <p:cNvGrpSpPr/>
          <p:nvPr/>
        </p:nvGrpSpPr>
        <p:grpSpPr>
          <a:xfrm>
            <a:off x="9354294" y="666749"/>
            <a:ext cx="8583788" cy="8163234"/>
            <a:chOff x="-329208" y="879475"/>
            <a:chExt cx="11445051" cy="10884311"/>
          </a:xfrm>
        </p:grpSpPr>
        <p:sp>
          <p:nvSpPr>
            <p:cNvPr id="8" name="TextBox 8">
              <a:extLst>
                <a:ext uri="{FF2B5EF4-FFF2-40B4-BE49-F238E27FC236}">
                  <a16:creationId xmlns:a16="http://schemas.microsoft.com/office/drawing/2014/main" id="{F0FB7F75-E02F-DE18-E5A5-4AF7E987BF8E}"/>
                </a:ext>
              </a:extLst>
            </p:cNvPr>
            <p:cNvSpPr txBox="1"/>
            <p:nvPr/>
          </p:nvSpPr>
          <p:spPr>
            <a:xfrm>
              <a:off x="16043" y="5197887"/>
              <a:ext cx="11099800" cy="6565899"/>
            </a:xfrm>
            <a:prstGeom prst="rect">
              <a:avLst/>
            </a:prstGeom>
          </p:spPr>
          <p:txBody>
            <a:bodyPr lIns="0" tIns="0" rIns="0" bIns="0" rtlCol="0" anchor="t">
              <a:spAutoFit/>
            </a:bodyPr>
            <a:lstStyle/>
            <a:p>
              <a:pPr lvl="0"/>
              <a:r>
                <a:rPr lang="es-ES" sz="3200" dirty="0">
                  <a:solidFill>
                    <a:schemeClr val="bg1"/>
                  </a:solidFill>
                </a:rPr>
                <a:t>Aunque tradicionalmente se ha estudiado el efecto del calor en el tracto digestivo, hay evidencia creciente de que las infusiones muy calientes (&gt;50–65 °C) dañan directamente la mucosa oral. Esa mucosa no es igual en todas las zonas: el paladar, más resistente, puede desarrollar queratosis por calor, mientras que la mucosa yugal (mejillas) —más delgada y no queratinizada— responde con inflamación aguda: enrojecimiento, ardor, descamación o úlceras. </a:t>
              </a:r>
              <a:r>
                <a:rPr lang="es-ES" sz="2800" dirty="0">
                  <a:solidFill>
                    <a:schemeClr val="bg1"/>
                  </a:solidFill>
                </a:rPr>
                <a:t>[5]</a:t>
              </a:r>
              <a:endParaRPr lang="en-US" sz="2800" spc="-20" dirty="0">
                <a:solidFill>
                  <a:schemeClr val="bg1"/>
                </a:solidFill>
                <a:latin typeface="Telegraf"/>
                <a:ea typeface="Telegraf"/>
                <a:cs typeface="Telegraf"/>
                <a:sym typeface="Telegraf"/>
              </a:endParaRPr>
            </a:p>
          </p:txBody>
        </p:sp>
        <p:sp>
          <p:nvSpPr>
            <p:cNvPr id="9" name="TextBox 9">
              <a:extLst>
                <a:ext uri="{FF2B5EF4-FFF2-40B4-BE49-F238E27FC236}">
                  <a16:creationId xmlns:a16="http://schemas.microsoft.com/office/drawing/2014/main" id="{5BA1EB77-F581-43FF-352A-D92F795FF9D4}"/>
                </a:ext>
              </a:extLst>
            </p:cNvPr>
            <p:cNvSpPr txBox="1"/>
            <p:nvPr/>
          </p:nvSpPr>
          <p:spPr>
            <a:xfrm>
              <a:off x="10695" y="3642848"/>
              <a:ext cx="11099800" cy="564257"/>
            </a:xfrm>
            <a:prstGeom prst="rect">
              <a:avLst/>
            </a:prstGeom>
          </p:spPr>
          <p:txBody>
            <a:bodyPr lIns="0" tIns="0" rIns="0" bIns="0" rtlCol="0" anchor="t">
              <a:spAutoFit/>
            </a:bodyPr>
            <a:lstStyle/>
            <a:p>
              <a:pPr marL="0" lvl="0" indent="0" algn="l">
                <a:lnSpc>
                  <a:spcPts val="3300"/>
                </a:lnSpc>
              </a:pPr>
              <a:endParaRPr lang="en-US" sz="3000" b="1" spc="-30" dirty="0">
                <a:solidFill>
                  <a:srgbClr val="95A5A6"/>
                </a:solidFill>
                <a:latin typeface="Telegraf Bold"/>
                <a:ea typeface="Telegraf Bold"/>
                <a:cs typeface="Telegraf Bold"/>
                <a:sym typeface="Telegraf Bold"/>
              </a:endParaRPr>
            </a:p>
          </p:txBody>
        </p:sp>
        <p:sp>
          <p:nvSpPr>
            <p:cNvPr id="10" name="TextBox 10">
              <a:extLst>
                <a:ext uri="{FF2B5EF4-FFF2-40B4-BE49-F238E27FC236}">
                  <a16:creationId xmlns:a16="http://schemas.microsoft.com/office/drawing/2014/main" id="{C213F63E-D9C9-6F66-D58B-D349F24476B3}"/>
                </a:ext>
              </a:extLst>
            </p:cNvPr>
            <p:cNvSpPr txBox="1"/>
            <p:nvPr/>
          </p:nvSpPr>
          <p:spPr>
            <a:xfrm>
              <a:off x="-329208" y="879475"/>
              <a:ext cx="11099800" cy="2633200"/>
            </a:xfrm>
            <a:prstGeom prst="rect">
              <a:avLst/>
            </a:prstGeom>
          </p:spPr>
          <p:txBody>
            <a:bodyPr lIns="0" tIns="0" rIns="0" bIns="0" rtlCol="0" anchor="t">
              <a:spAutoFit/>
            </a:bodyPr>
            <a:lstStyle/>
            <a:p>
              <a:pPr marL="0" lvl="0" indent="0" algn="ctr">
                <a:lnSpc>
                  <a:spcPts val="7699"/>
                </a:lnSpc>
              </a:pPr>
              <a:r>
                <a:rPr lang="en-US" sz="6999" b="1" spc="-69" dirty="0">
                  <a:solidFill>
                    <a:srgbClr val="ECF0F1"/>
                  </a:solidFill>
                  <a:latin typeface="Telegraf Bold"/>
                  <a:ea typeface="Telegraf Bold"/>
                  <a:cs typeface="Telegraf Bold"/>
                  <a:sym typeface="Telegraf Bold"/>
                </a:rPr>
                <a:t>Estado actual del </a:t>
              </a:r>
              <a:r>
                <a:rPr lang="en-US" sz="6999" b="1" spc="-69" dirty="0" err="1">
                  <a:solidFill>
                    <a:srgbClr val="ECF0F1"/>
                  </a:solidFill>
                  <a:latin typeface="Telegraf Bold"/>
                  <a:ea typeface="Telegraf Bold"/>
                  <a:cs typeface="Telegraf Bold"/>
                  <a:sym typeface="Telegraf Bold"/>
                </a:rPr>
                <a:t>conocimiento</a:t>
              </a:r>
              <a:endParaRPr lang="en-US" sz="6999" b="1" spc="-69" dirty="0">
                <a:solidFill>
                  <a:srgbClr val="ECF0F1"/>
                </a:solidFill>
                <a:latin typeface="Telegraf Bold"/>
                <a:ea typeface="Telegraf Bold"/>
                <a:cs typeface="Telegraf Bold"/>
                <a:sym typeface="Telegraf Bold"/>
              </a:endParaRPr>
            </a:p>
          </p:txBody>
        </p:sp>
      </p:grpSp>
      <p:sp>
        <p:nvSpPr>
          <p:cNvPr id="11" name="AutoShape 11">
            <a:extLst>
              <a:ext uri="{FF2B5EF4-FFF2-40B4-BE49-F238E27FC236}">
                <a16:creationId xmlns:a16="http://schemas.microsoft.com/office/drawing/2014/main" id="{4FD10F5A-6AD4-E477-7920-3CEF0EE29F84}"/>
              </a:ext>
            </a:extLst>
          </p:cNvPr>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12" name="TextBox 12">
            <a:extLst>
              <a:ext uri="{FF2B5EF4-FFF2-40B4-BE49-F238E27FC236}">
                <a16:creationId xmlns:a16="http://schemas.microsoft.com/office/drawing/2014/main" id="{5B6509B1-4284-2092-E24D-259D6F516D86}"/>
              </a:ext>
            </a:extLst>
          </p:cNvPr>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INFORMACIÓN Y CONTEXTO</a:t>
            </a:r>
          </a:p>
        </p:txBody>
      </p:sp>
      <p:sp>
        <p:nvSpPr>
          <p:cNvPr id="13" name="TextBox 13">
            <a:extLst>
              <a:ext uri="{FF2B5EF4-FFF2-40B4-BE49-F238E27FC236}">
                <a16:creationId xmlns:a16="http://schemas.microsoft.com/office/drawing/2014/main" id="{3280ED0C-1719-E883-37B4-7BC0D055855D}"/>
              </a:ext>
            </a:extLst>
          </p:cNvPr>
          <p:cNvSpPr txBox="1"/>
          <p:nvPr/>
        </p:nvSpPr>
        <p:spPr>
          <a:xfrm>
            <a:off x="17526744"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4</a:t>
            </a:r>
          </a:p>
        </p:txBody>
      </p:sp>
      <p:pic>
        <p:nvPicPr>
          <p:cNvPr id="15" name="Imagen 14">
            <a:extLst>
              <a:ext uri="{FF2B5EF4-FFF2-40B4-BE49-F238E27FC236}">
                <a16:creationId xmlns:a16="http://schemas.microsoft.com/office/drawing/2014/main" id="{76BBA9E3-6CBB-5832-5DC3-BC7F113C0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856" y="1228507"/>
            <a:ext cx="8431162" cy="7180541"/>
          </a:xfrm>
          <a:prstGeom prst="rect">
            <a:avLst/>
          </a:prstGeom>
        </p:spPr>
      </p:pic>
      <p:sp>
        <p:nvSpPr>
          <p:cNvPr id="16" name="CuadroTexto 15">
            <a:extLst>
              <a:ext uri="{FF2B5EF4-FFF2-40B4-BE49-F238E27FC236}">
                <a16:creationId xmlns:a16="http://schemas.microsoft.com/office/drawing/2014/main" id="{BB6841F4-BD6D-F236-05DE-E08107F9DB30}"/>
              </a:ext>
            </a:extLst>
          </p:cNvPr>
          <p:cNvSpPr txBox="1"/>
          <p:nvPr/>
        </p:nvSpPr>
        <p:spPr>
          <a:xfrm>
            <a:off x="648962" y="8829983"/>
            <a:ext cx="15043221" cy="369332"/>
          </a:xfrm>
          <a:prstGeom prst="rect">
            <a:avLst/>
          </a:prstGeom>
          <a:noFill/>
        </p:spPr>
        <p:txBody>
          <a:bodyPr wrap="none" rtlCol="0">
            <a:spAutoFit/>
          </a:bodyPr>
          <a:lstStyle/>
          <a:p>
            <a:r>
              <a:rPr lang="es-AR" dirty="0">
                <a:solidFill>
                  <a:schemeClr val="bg1"/>
                </a:solidFill>
              </a:rPr>
              <a:t>https://inym.org.ar/noticias/investigaciones/79869-la-agencia-internacional-para-la-investigacion-del-cancer-iarc-declara-que-el-mate-no-es-cancerigeno.html</a:t>
            </a:r>
          </a:p>
        </p:txBody>
      </p:sp>
    </p:spTree>
    <p:extLst>
      <p:ext uri="{BB962C8B-B14F-4D97-AF65-F5344CB8AC3E}">
        <p14:creationId xmlns:p14="http://schemas.microsoft.com/office/powerpoint/2010/main" val="2790735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a:extLst>
            <a:ext uri="{FF2B5EF4-FFF2-40B4-BE49-F238E27FC236}">
              <a16:creationId xmlns:a16="http://schemas.microsoft.com/office/drawing/2014/main" id="{25B7A5E2-80CD-175E-00A1-E6AE84B94C8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3354840-C648-2498-866D-B2356E2EFB04}"/>
              </a:ext>
            </a:extLst>
          </p:cNvPr>
          <p:cNvGrpSpPr/>
          <p:nvPr/>
        </p:nvGrpSpPr>
        <p:grpSpPr>
          <a:xfrm>
            <a:off x="0" y="0"/>
            <a:ext cx="3238500" cy="10287000"/>
            <a:chOff x="0" y="0"/>
            <a:chExt cx="852938" cy="2709333"/>
          </a:xfrm>
        </p:grpSpPr>
        <p:sp>
          <p:nvSpPr>
            <p:cNvPr id="3" name="Freeform 3">
              <a:extLst>
                <a:ext uri="{FF2B5EF4-FFF2-40B4-BE49-F238E27FC236}">
                  <a16:creationId xmlns:a16="http://schemas.microsoft.com/office/drawing/2014/main" id="{1A9382B7-D67E-9AAA-4B87-BCB19FB40C05}"/>
                </a:ext>
              </a:extLst>
            </p:cNvPr>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4" name="TextBox 4">
              <a:extLst>
                <a:ext uri="{FF2B5EF4-FFF2-40B4-BE49-F238E27FC236}">
                  <a16:creationId xmlns:a16="http://schemas.microsoft.com/office/drawing/2014/main" id="{24418A3D-58BF-9979-D726-D373FF753093}"/>
                </a:ext>
              </a:extLst>
            </p:cNvPr>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grpSp>
        <p:nvGrpSpPr>
          <p:cNvPr id="7" name="Group 7">
            <a:extLst>
              <a:ext uri="{FF2B5EF4-FFF2-40B4-BE49-F238E27FC236}">
                <a16:creationId xmlns:a16="http://schemas.microsoft.com/office/drawing/2014/main" id="{83F08FE9-BA01-2A72-1A7E-F8E3A34B5A4B}"/>
              </a:ext>
            </a:extLst>
          </p:cNvPr>
          <p:cNvGrpSpPr/>
          <p:nvPr/>
        </p:nvGrpSpPr>
        <p:grpSpPr>
          <a:xfrm>
            <a:off x="1784608" y="1324428"/>
            <a:ext cx="16153474" cy="3073574"/>
            <a:chOff x="-10422123" y="1756380"/>
            <a:chExt cx="21537966" cy="4098098"/>
          </a:xfrm>
        </p:grpSpPr>
        <p:sp>
          <p:nvSpPr>
            <p:cNvPr id="8" name="TextBox 8">
              <a:extLst>
                <a:ext uri="{FF2B5EF4-FFF2-40B4-BE49-F238E27FC236}">
                  <a16:creationId xmlns:a16="http://schemas.microsoft.com/office/drawing/2014/main" id="{F0FB7F75-E02F-DE18-E5A5-4AF7E987BF8E}"/>
                </a:ext>
              </a:extLst>
            </p:cNvPr>
            <p:cNvSpPr txBox="1"/>
            <p:nvPr/>
          </p:nvSpPr>
          <p:spPr>
            <a:xfrm>
              <a:off x="16043" y="5197887"/>
              <a:ext cx="11099800" cy="656591"/>
            </a:xfrm>
            <a:prstGeom prst="rect">
              <a:avLst/>
            </a:prstGeom>
          </p:spPr>
          <p:txBody>
            <a:bodyPr lIns="0" tIns="0" rIns="0" bIns="0" rtlCol="0" anchor="t">
              <a:spAutoFit/>
            </a:bodyPr>
            <a:lstStyle/>
            <a:p>
              <a:pPr lvl="0"/>
              <a:endParaRPr lang="en-US" sz="3200" spc="-20" dirty="0">
                <a:solidFill>
                  <a:schemeClr val="bg1"/>
                </a:solidFill>
                <a:latin typeface="Telegraf"/>
                <a:ea typeface="Telegraf"/>
                <a:cs typeface="Telegraf"/>
                <a:sym typeface="Telegraf"/>
              </a:endParaRPr>
            </a:p>
          </p:txBody>
        </p:sp>
        <p:sp>
          <p:nvSpPr>
            <p:cNvPr id="10" name="TextBox 10">
              <a:extLst>
                <a:ext uri="{FF2B5EF4-FFF2-40B4-BE49-F238E27FC236}">
                  <a16:creationId xmlns:a16="http://schemas.microsoft.com/office/drawing/2014/main" id="{C213F63E-D9C9-6F66-D58B-D349F24476B3}"/>
                </a:ext>
              </a:extLst>
            </p:cNvPr>
            <p:cNvSpPr txBox="1"/>
            <p:nvPr/>
          </p:nvSpPr>
          <p:spPr>
            <a:xfrm>
              <a:off x="-10422123" y="1756380"/>
              <a:ext cx="19254194" cy="1316600"/>
            </a:xfrm>
            <a:prstGeom prst="rect">
              <a:avLst/>
            </a:prstGeom>
          </p:spPr>
          <p:txBody>
            <a:bodyPr wrap="square" lIns="0" tIns="0" rIns="0" bIns="0" rtlCol="0" anchor="t">
              <a:spAutoFit/>
            </a:bodyPr>
            <a:lstStyle/>
            <a:p>
              <a:pPr marL="0" lvl="0" indent="0" algn="ctr">
                <a:lnSpc>
                  <a:spcPts val="7699"/>
                </a:lnSpc>
              </a:pPr>
              <a:r>
                <a:rPr lang="en-US" sz="6999" b="1" spc="-69" dirty="0">
                  <a:solidFill>
                    <a:srgbClr val="ECF0F1"/>
                  </a:solidFill>
                  <a:latin typeface="Telegraf Bold"/>
                  <a:ea typeface="Telegraf Bold"/>
                  <a:cs typeface="Telegraf Bold"/>
                  <a:sym typeface="Telegraf Bold"/>
                </a:rPr>
                <a:t>Estado actual del </a:t>
              </a:r>
              <a:r>
                <a:rPr lang="en-US" sz="6999" b="1" spc="-69" dirty="0" err="1">
                  <a:solidFill>
                    <a:srgbClr val="ECF0F1"/>
                  </a:solidFill>
                  <a:latin typeface="Telegraf Bold"/>
                  <a:ea typeface="Telegraf Bold"/>
                  <a:cs typeface="Telegraf Bold"/>
                  <a:sym typeface="Telegraf Bold"/>
                </a:rPr>
                <a:t>conocimiento</a:t>
              </a:r>
              <a:endParaRPr lang="en-US" sz="6999" b="1" spc="-69" dirty="0">
                <a:solidFill>
                  <a:srgbClr val="ECF0F1"/>
                </a:solidFill>
                <a:latin typeface="Telegraf Bold"/>
                <a:ea typeface="Telegraf Bold"/>
                <a:cs typeface="Telegraf Bold"/>
                <a:sym typeface="Telegraf Bold"/>
              </a:endParaRPr>
            </a:p>
          </p:txBody>
        </p:sp>
      </p:grpSp>
      <p:sp>
        <p:nvSpPr>
          <p:cNvPr id="11" name="AutoShape 11">
            <a:extLst>
              <a:ext uri="{FF2B5EF4-FFF2-40B4-BE49-F238E27FC236}">
                <a16:creationId xmlns:a16="http://schemas.microsoft.com/office/drawing/2014/main" id="{4FD10F5A-6AD4-E477-7920-3CEF0EE29F84}"/>
              </a:ext>
            </a:extLst>
          </p:cNvPr>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12" name="TextBox 12">
            <a:extLst>
              <a:ext uri="{FF2B5EF4-FFF2-40B4-BE49-F238E27FC236}">
                <a16:creationId xmlns:a16="http://schemas.microsoft.com/office/drawing/2014/main" id="{5B6509B1-4284-2092-E24D-259D6F516D86}"/>
              </a:ext>
            </a:extLst>
          </p:cNvPr>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INFORMACIÓN Y CONTEXTO</a:t>
            </a:r>
          </a:p>
        </p:txBody>
      </p:sp>
      <p:sp>
        <p:nvSpPr>
          <p:cNvPr id="13" name="TextBox 13">
            <a:extLst>
              <a:ext uri="{FF2B5EF4-FFF2-40B4-BE49-F238E27FC236}">
                <a16:creationId xmlns:a16="http://schemas.microsoft.com/office/drawing/2014/main" id="{3280ED0C-1719-E883-37B4-7BC0D055855D}"/>
              </a:ext>
            </a:extLst>
          </p:cNvPr>
          <p:cNvSpPr txBox="1"/>
          <p:nvPr/>
        </p:nvSpPr>
        <p:spPr>
          <a:xfrm>
            <a:off x="17526744"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4</a:t>
            </a:r>
          </a:p>
        </p:txBody>
      </p:sp>
      <p:pic>
        <p:nvPicPr>
          <p:cNvPr id="6" name="Imagen 5">
            <a:extLst>
              <a:ext uri="{FF2B5EF4-FFF2-40B4-BE49-F238E27FC236}">
                <a16:creationId xmlns:a16="http://schemas.microsoft.com/office/drawing/2014/main" id="{79AE6262-E8BB-CEF6-8C38-5FBE702ED6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13" y="2502247"/>
            <a:ext cx="17232637" cy="6191713"/>
          </a:xfrm>
          <a:prstGeom prst="rect">
            <a:avLst/>
          </a:prstGeom>
        </p:spPr>
      </p:pic>
      <p:sp>
        <p:nvSpPr>
          <p:cNvPr id="5" name="CuadroTexto 4">
            <a:extLst>
              <a:ext uri="{FF2B5EF4-FFF2-40B4-BE49-F238E27FC236}">
                <a16:creationId xmlns:a16="http://schemas.microsoft.com/office/drawing/2014/main" id="{03EC559B-6D71-0A8A-AED4-50F7ADEC5986}"/>
              </a:ext>
            </a:extLst>
          </p:cNvPr>
          <p:cNvSpPr txBox="1"/>
          <p:nvPr/>
        </p:nvSpPr>
        <p:spPr>
          <a:xfrm>
            <a:off x="14020800" y="7600087"/>
            <a:ext cx="588623" cy="523220"/>
          </a:xfrm>
          <a:prstGeom prst="rect">
            <a:avLst/>
          </a:prstGeom>
          <a:noFill/>
        </p:spPr>
        <p:txBody>
          <a:bodyPr wrap="none" rtlCol="0">
            <a:spAutoFit/>
          </a:bodyPr>
          <a:lstStyle/>
          <a:p>
            <a:r>
              <a:rPr lang="es-AR" sz="2800" dirty="0"/>
              <a:t>[4]</a:t>
            </a:r>
          </a:p>
        </p:txBody>
      </p:sp>
      <p:sp>
        <p:nvSpPr>
          <p:cNvPr id="14" name="CuadroTexto 13">
            <a:extLst>
              <a:ext uri="{FF2B5EF4-FFF2-40B4-BE49-F238E27FC236}">
                <a16:creationId xmlns:a16="http://schemas.microsoft.com/office/drawing/2014/main" id="{82AB6BEF-4E2E-9746-5BB4-EBC9D091AAD1}"/>
              </a:ext>
            </a:extLst>
          </p:cNvPr>
          <p:cNvSpPr txBox="1"/>
          <p:nvPr/>
        </p:nvSpPr>
        <p:spPr>
          <a:xfrm>
            <a:off x="3238500" y="8693960"/>
            <a:ext cx="2433102" cy="369332"/>
          </a:xfrm>
          <a:prstGeom prst="rect">
            <a:avLst/>
          </a:prstGeom>
          <a:noFill/>
        </p:spPr>
        <p:txBody>
          <a:bodyPr wrap="none" rtlCol="0">
            <a:spAutoFit/>
          </a:bodyPr>
          <a:lstStyle/>
          <a:p>
            <a:r>
              <a:rPr lang="es-AR" dirty="0">
                <a:solidFill>
                  <a:schemeClr val="bg1"/>
                </a:solidFill>
              </a:rPr>
              <a:t>Imagen generada por IA</a:t>
            </a:r>
          </a:p>
        </p:txBody>
      </p:sp>
    </p:spTree>
    <p:extLst>
      <p:ext uri="{BB962C8B-B14F-4D97-AF65-F5344CB8AC3E}">
        <p14:creationId xmlns:p14="http://schemas.microsoft.com/office/powerpoint/2010/main" val="777038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grpSp>
        <p:nvGrpSpPr>
          <p:cNvPr id="2" name="Group 2"/>
          <p:cNvGrpSpPr/>
          <p:nvPr/>
        </p:nvGrpSpPr>
        <p:grpSpPr>
          <a:xfrm>
            <a:off x="666750" y="668794"/>
            <a:ext cx="12639675" cy="3029631"/>
            <a:chOff x="0" y="-19050"/>
            <a:chExt cx="16852900" cy="4039508"/>
          </a:xfrm>
        </p:grpSpPr>
        <p:sp>
          <p:nvSpPr>
            <p:cNvPr id="3" name="TextBox 3"/>
            <p:cNvSpPr txBox="1"/>
            <p:nvPr/>
          </p:nvSpPr>
          <p:spPr>
            <a:xfrm>
              <a:off x="0" y="-19050"/>
              <a:ext cx="16852900" cy="1316600"/>
            </a:xfrm>
            <a:prstGeom prst="rect">
              <a:avLst/>
            </a:prstGeom>
          </p:spPr>
          <p:txBody>
            <a:bodyPr lIns="0" tIns="0" rIns="0" bIns="0" rtlCol="0" anchor="t">
              <a:spAutoFit/>
            </a:bodyPr>
            <a:lstStyle/>
            <a:p>
              <a:pPr marL="0" lvl="0" indent="0" algn="l">
                <a:lnSpc>
                  <a:spcPts val="7700"/>
                </a:lnSpc>
              </a:pPr>
              <a:r>
                <a:rPr lang="en-US" sz="7000" b="1" spc="-70" dirty="0" err="1">
                  <a:solidFill>
                    <a:srgbClr val="ECF0F1"/>
                  </a:solidFill>
                  <a:latin typeface="Telegraf Bold"/>
                  <a:ea typeface="Telegraf Bold"/>
                  <a:cs typeface="Telegraf Bold"/>
                  <a:sym typeface="Telegraf Bold"/>
                </a:rPr>
                <a:t>Objetivos</a:t>
              </a:r>
              <a:r>
                <a:rPr lang="en-US" sz="7000" b="1" spc="-70" dirty="0">
                  <a:solidFill>
                    <a:srgbClr val="ECF0F1"/>
                  </a:solidFill>
                  <a:latin typeface="Telegraf Bold"/>
                  <a:ea typeface="Telegraf Bold"/>
                  <a:cs typeface="Telegraf Bold"/>
                  <a:sym typeface="Telegraf Bold"/>
                </a:rPr>
                <a:t> </a:t>
              </a:r>
              <a:r>
                <a:rPr lang="en-US" sz="7000" b="1" spc="-70" dirty="0" err="1">
                  <a:solidFill>
                    <a:srgbClr val="ECF0F1"/>
                  </a:solidFill>
                  <a:latin typeface="Telegraf Bold"/>
                  <a:ea typeface="Telegraf Bold"/>
                  <a:cs typeface="Telegraf Bold"/>
                  <a:sym typeface="Telegraf Bold"/>
                </a:rPr>
                <a:t>generales</a:t>
              </a:r>
              <a:endParaRPr lang="en-US" sz="7000" b="1" spc="-70" dirty="0">
                <a:solidFill>
                  <a:srgbClr val="ECF0F1"/>
                </a:solidFill>
                <a:latin typeface="Telegraf Bold"/>
                <a:ea typeface="Telegraf Bold"/>
                <a:cs typeface="Telegraf Bold"/>
                <a:sym typeface="Telegraf Bold"/>
              </a:endParaRPr>
            </a:p>
          </p:txBody>
        </p:sp>
        <p:sp>
          <p:nvSpPr>
            <p:cNvPr id="4" name="TextBox 4"/>
            <p:cNvSpPr txBox="1"/>
            <p:nvPr/>
          </p:nvSpPr>
          <p:spPr>
            <a:xfrm>
              <a:off x="0" y="1760010"/>
              <a:ext cx="16852900" cy="2260448"/>
            </a:xfrm>
            <a:prstGeom prst="rect">
              <a:avLst/>
            </a:prstGeom>
          </p:spPr>
          <p:txBody>
            <a:bodyPr lIns="0" tIns="0" rIns="0" bIns="0" rtlCol="0" anchor="t">
              <a:spAutoFit/>
            </a:bodyPr>
            <a:lstStyle/>
            <a:p>
              <a:pPr lvl="0">
                <a:lnSpc>
                  <a:spcPts val="3258"/>
                </a:lnSpc>
              </a:pPr>
              <a:r>
                <a:rPr lang="es-ES" sz="3200" dirty="0">
                  <a:solidFill>
                    <a:schemeClr val="bg1"/>
                  </a:solidFill>
                </a:rPr>
                <a:t>Evaluar la relación percibida entre el consumo habitual de infusiones a temperaturas mayores a 65 °C y la aparición de molestias orales en adultos mayores de 18 años que concurren a centros comunitarios del partido de Morón.</a:t>
              </a:r>
              <a:endParaRPr lang="en-US" sz="2962" b="1" spc="-29" dirty="0">
                <a:solidFill>
                  <a:schemeClr val="bg1"/>
                </a:solidFill>
                <a:latin typeface="Telegraf Bold"/>
                <a:ea typeface="Telegraf Bold"/>
                <a:cs typeface="Telegraf Bold"/>
                <a:sym typeface="Telegraf Bold"/>
              </a:endParaRPr>
            </a:p>
          </p:txBody>
        </p:sp>
      </p:grpSp>
      <p:grpSp>
        <p:nvGrpSpPr>
          <p:cNvPr id="5" name="Group 5"/>
          <p:cNvGrpSpPr/>
          <p:nvPr/>
        </p:nvGrpSpPr>
        <p:grpSpPr>
          <a:xfrm>
            <a:off x="15049500" y="0"/>
            <a:ext cx="3238500" cy="10287000"/>
            <a:chOff x="0" y="0"/>
            <a:chExt cx="852938" cy="2709333"/>
          </a:xfrm>
        </p:grpSpPr>
        <p:sp>
          <p:nvSpPr>
            <p:cNvPr id="6" name="Freeform 6"/>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7" name="TextBox 7"/>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sp>
        <p:nvSpPr>
          <p:cNvPr id="8" name="AutoShape 8"/>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9" name="TextBox 9"/>
          <p:cNvSpPr txBox="1"/>
          <p:nvPr/>
        </p:nvSpPr>
        <p:spPr>
          <a:xfrm>
            <a:off x="666750" y="9571680"/>
            <a:ext cx="2571750" cy="42672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OBSERVACIONES Y CONSIDERACIONES</a:t>
            </a:r>
          </a:p>
        </p:txBody>
      </p:sp>
      <p:sp>
        <p:nvSpPr>
          <p:cNvPr id="10" name="TextBox 10"/>
          <p:cNvSpPr txBox="1"/>
          <p:nvPr/>
        </p:nvSpPr>
        <p:spPr>
          <a:xfrm>
            <a:off x="17406193"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6</a:t>
            </a:r>
          </a:p>
        </p:txBody>
      </p:sp>
      <p:grpSp>
        <p:nvGrpSpPr>
          <p:cNvPr id="11" name="Group 2">
            <a:extLst>
              <a:ext uri="{FF2B5EF4-FFF2-40B4-BE49-F238E27FC236}">
                <a16:creationId xmlns:a16="http://schemas.microsoft.com/office/drawing/2014/main" id="{D9484C22-BB64-397F-C1E5-578D18E7088A}"/>
              </a:ext>
            </a:extLst>
          </p:cNvPr>
          <p:cNvGrpSpPr/>
          <p:nvPr/>
        </p:nvGrpSpPr>
        <p:grpSpPr>
          <a:xfrm>
            <a:off x="3524768" y="4085152"/>
            <a:ext cx="8382000" cy="4075527"/>
            <a:chOff x="0" y="0"/>
            <a:chExt cx="1985608" cy="1110995"/>
          </a:xfrm>
        </p:grpSpPr>
        <p:sp>
          <p:nvSpPr>
            <p:cNvPr id="12" name="Freeform 3">
              <a:extLst>
                <a:ext uri="{FF2B5EF4-FFF2-40B4-BE49-F238E27FC236}">
                  <a16:creationId xmlns:a16="http://schemas.microsoft.com/office/drawing/2014/main" id="{A4F8BDC9-CA3D-E211-D01F-57C8DE66E812}"/>
                </a:ext>
              </a:extLst>
            </p:cNvPr>
            <p:cNvSpPr/>
            <p:nvPr/>
          </p:nvSpPr>
          <p:spPr>
            <a:xfrm>
              <a:off x="0" y="0"/>
              <a:ext cx="1985608" cy="1110995"/>
            </a:xfrm>
            <a:custGeom>
              <a:avLst/>
              <a:gdLst/>
              <a:ahLst/>
              <a:cxnLst/>
              <a:rect l="l" t="t" r="r" b="b"/>
              <a:pathLst>
                <a:path w="1985608" h="1110995">
                  <a:moveTo>
                    <a:pt x="24190" y="0"/>
                  </a:moveTo>
                  <a:lnTo>
                    <a:pt x="1961418" y="0"/>
                  </a:lnTo>
                  <a:cubicBezTo>
                    <a:pt x="1974778" y="0"/>
                    <a:pt x="1985608" y="10830"/>
                    <a:pt x="1985608" y="24190"/>
                  </a:cubicBezTo>
                  <a:lnTo>
                    <a:pt x="1985608" y="1086804"/>
                  </a:lnTo>
                  <a:cubicBezTo>
                    <a:pt x="1985608" y="1093220"/>
                    <a:pt x="1983059" y="1099373"/>
                    <a:pt x="1978523" y="1103910"/>
                  </a:cubicBezTo>
                  <a:cubicBezTo>
                    <a:pt x="1973986" y="1108446"/>
                    <a:pt x="1967833" y="1110995"/>
                    <a:pt x="1961418" y="1110995"/>
                  </a:cubicBezTo>
                  <a:lnTo>
                    <a:pt x="24190" y="1110995"/>
                  </a:lnTo>
                  <a:cubicBezTo>
                    <a:pt x="17775" y="1110995"/>
                    <a:pt x="11622" y="1108446"/>
                    <a:pt x="7085" y="1103910"/>
                  </a:cubicBezTo>
                  <a:cubicBezTo>
                    <a:pt x="2549" y="1099373"/>
                    <a:pt x="0" y="1093220"/>
                    <a:pt x="0" y="1086804"/>
                  </a:cubicBezTo>
                  <a:lnTo>
                    <a:pt x="0" y="24190"/>
                  </a:lnTo>
                  <a:cubicBezTo>
                    <a:pt x="0" y="17775"/>
                    <a:pt x="2549" y="11622"/>
                    <a:pt x="7085" y="7085"/>
                  </a:cubicBezTo>
                  <a:cubicBezTo>
                    <a:pt x="11622" y="2549"/>
                    <a:pt x="17775" y="0"/>
                    <a:pt x="24190" y="0"/>
                  </a:cubicBezTo>
                  <a:close/>
                </a:path>
              </a:pathLst>
            </a:custGeom>
            <a:blipFill>
              <a:blip r:embed="rId2"/>
              <a:stretch>
                <a:fillRect l="-521" r="-521"/>
              </a:stretch>
            </a:blipFill>
          </p:spPr>
        </p:sp>
      </p:grpSp>
      <p:grpSp>
        <p:nvGrpSpPr>
          <p:cNvPr id="13" name="Group 5">
            <a:extLst>
              <a:ext uri="{FF2B5EF4-FFF2-40B4-BE49-F238E27FC236}">
                <a16:creationId xmlns:a16="http://schemas.microsoft.com/office/drawing/2014/main" id="{DD5460BB-2A6F-E803-FDE4-82624242F586}"/>
              </a:ext>
            </a:extLst>
          </p:cNvPr>
          <p:cNvGrpSpPr/>
          <p:nvPr/>
        </p:nvGrpSpPr>
        <p:grpSpPr>
          <a:xfrm>
            <a:off x="610118" y="8402707"/>
            <a:ext cx="14211300" cy="1028745"/>
            <a:chOff x="-4682552" y="-1138536"/>
            <a:chExt cx="22831269" cy="2234721"/>
          </a:xfrm>
        </p:grpSpPr>
        <p:sp>
          <p:nvSpPr>
            <p:cNvPr id="14" name="TextBox 6">
              <a:extLst>
                <a:ext uri="{FF2B5EF4-FFF2-40B4-BE49-F238E27FC236}">
                  <a16:creationId xmlns:a16="http://schemas.microsoft.com/office/drawing/2014/main" id="{33984F6E-4AAE-8C04-0D88-1165E5B65C6D}"/>
                </a:ext>
              </a:extLst>
            </p:cNvPr>
            <p:cNvSpPr txBox="1"/>
            <p:nvPr/>
          </p:nvSpPr>
          <p:spPr>
            <a:xfrm>
              <a:off x="-520700" y="-1138536"/>
              <a:ext cx="14935201" cy="628651"/>
            </a:xfrm>
            <a:prstGeom prst="rect">
              <a:avLst/>
            </a:prstGeom>
          </p:spPr>
          <p:txBody>
            <a:bodyPr lIns="0" tIns="0" rIns="0" bIns="0" rtlCol="0" anchor="t">
              <a:spAutoFit/>
            </a:bodyPr>
            <a:lstStyle/>
            <a:p>
              <a:pPr marL="0" lvl="0" indent="0" algn="ctr">
                <a:lnSpc>
                  <a:spcPts val="3300"/>
                </a:lnSpc>
              </a:pPr>
              <a:r>
                <a:rPr lang="en-US" sz="3000" b="1" u="none" strike="noStrike" spc="-30" dirty="0" err="1">
                  <a:solidFill>
                    <a:srgbClr val="95A5A6"/>
                  </a:solidFill>
                  <a:latin typeface="Telegraf Bold"/>
                  <a:ea typeface="Telegraf Bold"/>
                  <a:cs typeface="Telegraf Bold"/>
                  <a:sym typeface="Telegraf Bold"/>
                </a:rPr>
                <a:t>Educación</a:t>
              </a:r>
              <a:r>
                <a:rPr lang="en-US" sz="3000" b="1" u="none" strike="noStrike" spc="-30" dirty="0">
                  <a:solidFill>
                    <a:srgbClr val="95A5A6"/>
                  </a:solidFill>
                  <a:latin typeface="Telegraf Bold"/>
                  <a:ea typeface="Telegraf Bold"/>
                  <a:cs typeface="Telegraf Bold"/>
                  <a:sym typeface="Telegraf Bold"/>
                </a:rPr>
                <a:t> </a:t>
              </a:r>
              <a:r>
                <a:rPr lang="en-US" sz="3000" b="1" u="none" strike="noStrike" spc="-30" dirty="0" err="1">
                  <a:solidFill>
                    <a:srgbClr val="95A5A6"/>
                  </a:solidFill>
                  <a:latin typeface="Telegraf Bold"/>
                  <a:ea typeface="Telegraf Bold"/>
                  <a:cs typeface="Telegraf Bold"/>
                  <a:sym typeface="Telegraf Bold"/>
                </a:rPr>
                <a:t>comunitaria</a:t>
              </a:r>
              <a:endParaRPr lang="en-US" sz="3000" b="1" u="none" strike="noStrike" spc="-30" dirty="0">
                <a:solidFill>
                  <a:srgbClr val="95A5A6"/>
                </a:solidFill>
                <a:latin typeface="Telegraf Bold"/>
                <a:ea typeface="Telegraf Bold"/>
                <a:cs typeface="Telegraf Bold"/>
                <a:sym typeface="Telegraf Bold"/>
              </a:endParaRPr>
            </a:p>
          </p:txBody>
        </p:sp>
        <p:sp>
          <p:nvSpPr>
            <p:cNvPr id="15" name="TextBox 7">
              <a:extLst>
                <a:ext uri="{FF2B5EF4-FFF2-40B4-BE49-F238E27FC236}">
                  <a16:creationId xmlns:a16="http://schemas.microsoft.com/office/drawing/2014/main" id="{16D4A69F-C4B2-8A38-56B3-0C2018280538}"/>
                </a:ext>
              </a:extLst>
            </p:cNvPr>
            <p:cNvSpPr txBox="1"/>
            <p:nvPr/>
          </p:nvSpPr>
          <p:spPr>
            <a:xfrm>
              <a:off x="-4682552" y="246396"/>
              <a:ext cx="22831269" cy="849789"/>
            </a:xfrm>
            <a:prstGeom prst="rect">
              <a:avLst/>
            </a:prstGeom>
          </p:spPr>
          <p:txBody>
            <a:bodyPr wrap="square" lIns="0" tIns="0" rIns="0" bIns="0" rtlCol="0" anchor="t">
              <a:spAutoFit/>
            </a:bodyPr>
            <a:lstStyle/>
            <a:p>
              <a:pPr lvl="0" algn="ctr">
                <a:lnSpc>
                  <a:spcPts val="2800"/>
                </a:lnSpc>
              </a:pPr>
              <a:r>
                <a:rPr lang="es-AR" sz="3600" dirty="0">
                  <a:solidFill>
                    <a:schemeClr val="bg1"/>
                  </a:solidFill>
                </a:rPr>
                <a:t>http://repositorio.unne.edu.ar/handle/123456789/51562</a:t>
              </a:r>
              <a:endParaRPr lang="en-US" sz="3600" spc="-20" dirty="0">
                <a:solidFill>
                  <a:schemeClr val="bg1"/>
                </a:solidFill>
                <a:latin typeface="Telegraf"/>
                <a:ea typeface="Telegraf"/>
                <a:cs typeface="Telegraf"/>
                <a:sym typeface="Telegraf"/>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3238500" cy="10287000"/>
            <a:chOff x="0" y="0"/>
            <a:chExt cx="852938" cy="2709333"/>
          </a:xfrm>
        </p:grpSpPr>
        <p:sp>
          <p:nvSpPr>
            <p:cNvPr id="3" name="Freeform 3"/>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4" name="TextBox 4"/>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3886200" y="1295576"/>
            <a:ext cx="13030200" cy="3321395"/>
            <a:chOff x="-7213600" y="838434"/>
            <a:chExt cx="17373600" cy="4428524"/>
          </a:xfrm>
        </p:grpSpPr>
        <p:sp>
          <p:nvSpPr>
            <p:cNvPr id="8" name="TextBox 8"/>
            <p:cNvSpPr txBox="1"/>
            <p:nvPr/>
          </p:nvSpPr>
          <p:spPr>
            <a:xfrm>
              <a:off x="-7010400" y="3297188"/>
              <a:ext cx="16764000" cy="1969770"/>
            </a:xfrm>
            <a:prstGeom prst="rect">
              <a:avLst/>
            </a:prstGeom>
          </p:spPr>
          <p:txBody>
            <a:bodyPr wrap="square" lIns="0" tIns="0" rIns="0" bIns="0" rtlCol="0" anchor="t">
              <a:spAutoFit/>
            </a:bodyPr>
            <a:lstStyle/>
            <a:p>
              <a:pPr lvl="0"/>
              <a:r>
                <a:rPr lang="es-ES" sz="3200" dirty="0">
                  <a:solidFill>
                    <a:schemeClr val="bg1"/>
                  </a:solidFill>
                </a:rPr>
                <a:t>El consumo regular de infusiones a temperaturas superiores a 65 °C se asocia con un aumento en la percepción de molestias orales entre los adultos del partido de Morón.</a:t>
              </a:r>
              <a:endParaRPr lang="en-US" sz="3200" spc="-20" dirty="0">
                <a:solidFill>
                  <a:schemeClr val="bg1"/>
                </a:solidFill>
                <a:latin typeface="Telegraf"/>
                <a:ea typeface="Telegraf"/>
                <a:cs typeface="Telegraf"/>
                <a:sym typeface="Telegraf"/>
              </a:endParaRPr>
            </a:p>
          </p:txBody>
        </p:sp>
        <p:sp>
          <p:nvSpPr>
            <p:cNvPr id="10" name="TextBox 10"/>
            <p:cNvSpPr txBox="1"/>
            <p:nvPr/>
          </p:nvSpPr>
          <p:spPr>
            <a:xfrm>
              <a:off x="-7213600" y="838434"/>
              <a:ext cx="17373600" cy="1316599"/>
            </a:xfrm>
            <a:prstGeom prst="rect">
              <a:avLst/>
            </a:prstGeom>
          </p:spPr>
          <p:txBody>
            <a:bodyPr wrap="square" lIns="0" tIns="0" rIns="0" bIns="0" rtlCol="0" anchor="t">
              <a:spAutoFit/>
            </a:bodyPr>
            <a:lstStyle/>
            <a:p>
              <a:pPr marL="0" lvl="0" indent="0" algn="l">
                <a:lnSpc>
                  <a:spcPts val="7699"/>
                </a:lnSpc>
              </a:pPr>
              <a:r>
                <a:rPr lang="en-US" sz="6999" b="1" spc="-69" dirty="0" err="1">
                  <a:solidFill>
                    <a:srgbClr val="ECF0F1"/>
                  </a:solidFill>
                  <a:latin typeface="Telegraf Bold"/>
                  <a:ea typeface="Telegraf Bold"/>
                  <a:cs typeface="Telegraf Bold"/>
                  <a:sym typeface="Telegraf Bold"/>
                </a:rPr>
                <a:t>Hipotesis</a:t>
              </a:r>
              <a:r>
                <a:rPr lang="en-US" sz="6999" b="1" spc="-69" dirty="0">
                  <a:solidFill>
                    <a:srgbClr val="ECF0F1"/>
                  </a:solidFill>
                  <a:latin typeface="Telegraf Bold"/>
                  <a:ea typeface="Telegraf Bold"/>
                  <a:cs typeface="Telegraf Bold"/>
                  <a:sym typeface="Telegraf Bold"/>
                </a:rPr>
                <a:t> de la </a:t>
              </a:r>
              <a:r>
                <a:rPr lang="en-US" sz="6999" b="1" spc="-69" dirty="0" err="1">
                  <a:solidFill>
                    <a:srgbClr val="ECF0F1"/>
                  </a:solidFill>
                  <a:latin typeface="Telegraf Bold"/>
                  <a:ea typeface="Telegraf Bold"/>
                  <a:cs typeface="Telegraf Bold"/>
                  <a:sym typeface="Telegraf Bold"/>
                </a:rPr>
                <a:t>investigacion</a:t>
              </a:r>
              <a:r>
                <a:rPr lang="en-US" sz="6999" b="1" spc="-69" dirty="0">
                  <a:solidFill>
                    <a:srgbClr val="ECF0F1"/>
                  </a:solidFill>
                  <a:latin typeface="Telegraf Bold"/>
                  <a:ea typeface="Telegraf Bold"/>
                  <a:cs typeface="Telegraf Bold"/>
                  <a:sym typeface="Telegraf Bold"/>
                </a:rPr>
                <a:t> </a:t>
              </a:r>
            </a:p>
          </p:txBody>
        </p:sp>
      </p:grpSp>
      <p:sp>
        <p:nvSpPr>
          <p:cNvPr id="11" name="AutoShape 11"/>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12" name="TextBox 12"/>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NOTES FOR UNDERSTANDING</a:t>
            </a:r>
          </a:p>
        </p:txBody>
      </p:sp>
      <p:sp>
        <p:nvSpPr>
          <p:cNvPr id="13" name="TextBox 13"/>
          <p:cNvSpPr txBox="1"/>
          <p:nvPr/>
        </p:nvSpPr>
        <p:spPr>
          <a:xfrm>
            <a:off x="17526744"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a:extLst>
            <a:ext uri="{FF2B5EF4-FFF2-40B4-BE49-F238E27FC236}">
              <a16:creationId xmlns:a16="http://schemas.microsoft.com/office/drawing/2014/main" id="{303755E3-D94E-F288-207E-C727A3978ED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C7EA014-EDB2-30BD-D299-33569482A6E6}"/>
              </a:ext>
            </a:extLst>
          </p:cNvPr>
          <p:cNvGrpSpPr/>
          <p:nvPr/>
        </p:nvGrpSpPr>
        <p:grpSpPr>
          <a:xfrm>
            <a:off x="0" y="0"/>
            <a:ext cx="3238500" cy="10287000"/>
            <a:chOff x="0" y="0"/>
            <a:chExt cx="852938" cy="2709333"/>
          </a:xfrm>
        </p:grpSpPr>
        <p:sp>
          <p:nvSpPr>
            <p:cNvPr id="3" name="Freeform 3">
              <a:extLst>
                <a:ext uri="{FF2B5EF4-FFF2-40B4-BE49-F238E27FC236}">
                  <a16:creationId xmlns:a16="http://schemas.microsoft.com/office/drawing/2014/main" id="{2E0B74B5-B5C6-EEE9-4123-1E1ECD81F2E1}"/>
                </a:ext>
              </a:extLst>
            </p:cNvPr>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4" name="TextBox 4">
              <a:extLst>
                <a:ext uri="{FF2B5EF4-FFF2-40B4-BE49-F238E27FC236}">
                  <a16:creationId xmlns:a16="http://schemas.microsoft.com/office/drawing/2014/main" id="{68568616-E866-A64C-0714-A8D5155B88B5}"/>
                </a:ext>
              </a:extLst>
            </p:cNvPr>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grpSp>
        <p:nvGrpSpPr>
          <p:cNvPr id="7" name="Group 7">
            <a:extLst>
              <a:ext uri="{FF2B5EF4-FFF2-40B4-BE49-F238E27FC236}">
                <a16:creationId xmlns:a16="http://schemas.microsoft.com/office/drawing/2014/main" id="{863127EC-4490-3DB6-9B44-4624BC946855}"/>
              </a:ext>
            </a:extLst>
          </p:cNvPr>
          <p:cNvGrpSpPr/>
          <p:nvPr/>
        </p:nvGrpSpPr>
        <p:grpSpPr>
          <a:xfrm>
            <a:off x="4419600" y="659606"/>
            <a:ext cx="13201650" cy="4998455"/>
            <a:chOff x="-6502400" y="-9525"/>
            <a:chExt cx="17602200" cy="6664605"/>
          </a:xfrm>
        </p:grpSpPr>
        <p:sp>
          <p:nvSpPr>
            <p:cNvPr id="8" name="TextBox 8">
              <a:extLst>
                <a:ext uri="{FF2B5EF4-FFF2-40B4-BE49-F238E27FC236}">
                  <a16:creationId xmlns:a16="http://schemas.microsoft.com/office/drawing/2014/main" id="{AF95CA23-03BE-7A6E-821F-56E8092CEBB1}"/>
                </a:ext>
              </a:extLst>
            </p:cNvPr>
            <p:cNvSpPr txBox="1"/>
            <p:nvPr/>
          </p:nvSpPr>
          <p:spPr>
            <a:xfrm>
              <a:off x="-126008" y="2551393"/>
              <a:ext cx="11099800" cy="4103687"/>
            </a:xfrm>
            <a:prstGeom prst="rect">
              <a:avLst/>
            </a:prstGeom>
          </p:spPr>
          <p:txBody>
            <a:bodyPr lIns="0" tIns="0" rIns="0" bIns="0" rtlCol="0" anchor="t">
              <a:spAutoFit/>
            </a:bodyPr>
            <a:lstStyle/>
            <a:p>
              <a:pPr lvl="0"/>
              <a:r>
                <a:rPr lang="es-ES" sz="4000" dirty="0">
                  <a:solidFill>
                    <a:schemeClr val="bg1"/>
                  </a:solidFill>
                </a:rPr>
                <a:t>Se llevará a cabo un estudio observacional, descriptivo y transversal, fundamentado únicamente en una encuesta autocompletada por 150 participantes mayores de 18 años.</a:t>
              </a:r>
              <a:endParaRPr lang="en-US" sz="4000" spc="-20" dirty="0">
                <a:solidFill>
                  <a:schemeClr val="bg1"/>
                </a:solidFill>
                <a:latin typeface="Telegraf"/>
                <a:ea typeface="Telegraf"/>
                <a:cs typeface="Telegraf"/>
                <a:sym typeface="Telegraf"/>
              </a:endParaRPr>
            </a:p>
          </p:txBody>
        </p:sp>
        <p:sp>
          <p:nvSpPr>
            <p:cNvPr id="10" name="TextBox 10">
              <a:extLst>
                <a:ext uri="{FF2B5EF4-FFF2-40B4-BE49-F238E27FC236}">
                  <a16:creationId xmlns:a16="http://schemas.microsoft.com/office/drawing/2014/main" id="{836CACEC-C0CA-E739-9CD2-CC1998E7BB7F}"/>
                </a:ext>
              </a:extLst>
            </p:cNvPr>
            <p:cNvSpPr txBox="1"/>
            <p:nvPr/>
          </p:nvSpPr>
          <p:spPr>
            <a:xfrm>
              <a:off x="-6502400" y="-9525"/>
              <a:ext cx="17602200" cy="1316600"/>
            </a:xfrm>
            <a:prstGeom prst="rect">
              <a:avLst/>
            </a:prstGeom>
          </p:spPr>
          <p:txBody>
            <a:bodyPr wrap="square" lIns="0" tIns="0" rIns="0" bIns="0" rtlCol="0" anchor="t">
              <a:spAutoFit/>
            </a:bodyPr>
            <a:lstStyle/>
            <a:p>
              <a:pPr marL="0" lvl="0" indent="0" algn="l">
                <a:lnSpc>
                  <a:spcPts val="7699"/>
                </a:lnSpc>
              </a:pPr>
              <a:r>
                <a:rPr lang="en-US" sz="6999" b="1" spc="-69" dirty="0" err="1">
                  <a:solidFill>
                    <a:srgbClr val="ECF0F1"/>
                  </a:solidFill>
                  <a:latin typeface="Telegraf Bold"/>
                  <a:ea typeface="Telegraf Bold"/>
                  <a:cs typeface="Telegraf Bold"/>
                  <a:sym typeface="Telegraf Bold"/>
                </a:rPr>
                <a:t>Metodología</a:t>
              </a:r>
              <a:r>
                <a:rPr lang="en-US" sz="6999" b="1" spc="-69" dirty="0">
                  <a:solidFill>
                    <a:srgbClr val="ECF0F1"/>
                  </a:solidFill>
                  <a:latin typeface="Telegraf Bold"/>
                  <a:ea typeface="Telegraf Bold"/>
                  <a:cs typeface="Telegraf Bold"/>
                  <a:sym typeface="Telegraf Bold"/>
                </a:rPr>
                <a:t> a </a:t>
              </a:r>
              <a:r>
                <a:rPr lang="en-US" sz="6999" b="1" spc="-69" dirty="0" err="1">
                  <a:solidFill>
                    <a:srgbClr val="ECF0F1"/>
                  </a:solidFill>
                  <a:latin typeface="Telegraf Bold"/>
                  <a:ea typeface="Telegraf Bold"/>
                  <a:cs typeface="Telegraf Bold"/>
                  <a:sym typeface="Telegraf Bold"/>
                </a:rPr>
                <a:t>utilizar</a:t>
              </a:r>
              <a:endParaRPr lang="en-US" sz="6999" b="1" spc="-69" dirty="0">
                <a:solidFill>
                  <a:srgbClr val="ECF0F1"/>
                </a:solidFill>
                <a:latin typeface="Telegraf Bold"/>
                <a:ea typeface="Telegraf Bold"/>
                <a:cs typeface="Telegraf Bold"/>
                <a:sym typeface="Telegraf Bold"/>
              </a:endParaRPr>
            </a:p>
          </p:txBody>
        </p:sp>
      </p:grpSp>
      <p:sp>
        <p:nvSpPr>
          <p:cNvPr id="11" name="AutoShape 11">
            <a:extLst>
              <a:ext uri="{FF2B5EF4-FFF2-40B4-BE49-F238E27FC236}">
                <a16:creationId xmlns:a16="http://schemas.microsoft.com/office/drawing/2014/main" id="{9A19D34F-08AF-9A0F-BF6C-1C8EDBB0709F}"/>
              </a:ext>
            </a:extLst>
          </p:cNvPr>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12" name="TextBox 12">
            <a:extLst>
              <a:ext uri="{FF2B5EF4-FFF2-40B4-BE49-F238E27FC236}">
                <a16:creationId xmlns:a16="http://schemas.microsoft.com/office/drawing/2014/main" id="{73EBC97B-005F-79E8-27B9-1B35ADCF900A}"/>
              </a:ext>
            </a:extLst>
          </p:cNvPr>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NOTES FOR UNDERSTANDING</a:t>
            </a:r>
          </a:p>
        </p:txBody>
      </p:sp>
      <p:sp>
        <p:nvSpPr>
          <p:cNvPr id="13" name="TextBox 13">
            <a:extLst>
              <a:ext uri="{FF2B5EF4-FFF2-40B4-BE49-F238E27FC236}">
                <a16:creationId xmlns:a16="http://schemas.microsoft.com/office/drawing/2014/main" id="{003F1E9E-DDD9-B0B5-DC57-F41906A8043E}"/>
              </a:ext>
            </a:extLst>
          </p:cNvPr>
          <p:cNvSpPr txBox="1"/>
          <p:nvPr/>
        </p:nvSpPr>
        <p:spPr>
          <a:xfrm>
            <a:off x="17526744"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8</a:t>
            </a:r>
          </a:p>
        </p:txBody>
      </p:sp>
      <p:sp>
        <p:nvSpPr>
          <p:cNvPr id="16" name="CuadroTexto 15">
            <a:extLst>
              <a:ext uri="{FF2B5EF4-FFF2-40B4-BE49-F238E27FC236}">
                <a16:creationId xmlns:a16="http://schemas.microsoft.com/office/drawing/2014/main" id="{E2DEB859-3E56-FDAD-2EEB-1604395F9CB3}"/>
              </a:ext>
            </a:extLst>
          </p:cNvPr>
          <p:cNvSpPr txBox="1"/>
          <p:nvPr/>
        </p:nvSpPr>
        <p:spPr>
          <a:xfrm>
            <a:off x="11430000" y="7008327"/>
            <a:ext cx="6942926" cy="1583895"/>
          </a:xfrm>
          <a:prstGeom prst="rect">
            <a:avLst/>
          </a:prstGeom>
          <a:noFill/>
        </p:spPr>
        <p:txBody>
          <a:bodyPr wrap="none" rtlCol="0">
            <a:spAutoFit/>
          </a:bodyPr>
          <a:lstStyle/>
          <a:p>
            <a:pPr algn="ctr">
              <a:lnSpc>
                <a:spcPts val="4800"/>
              </a:lnSpc>
            </a:pPr>
            <a:r>
              <a:rPr lang="es-AR" sz="4000" b="1" spc="-69" dirty="0">
                <a:solidFill>
                  <a:srgbClr val="ECF0F1"/>
                </a:solidFill>
                <a:latin typeface="Telegraf Bold"/>
              </a:rPr>
              <a:t>Consentimiento informado </a:t>
            </a:r>
          </a:p>
          <a:p>
            <a:pPr algn="ctr">
              <a:lnSpc>
                <a:spcPts val="7699"/>
              </a:lnSpc>
            </a:pPr>
            <a:r>
              <a:rPr lang="es-AR" sz="4000" b="1" spc="-69" dirty="0">
                <a:solidFill>
                  <a:srgbClr val="ECF0F1"/>
                </a:solidFill>
                <a:latin typeface="Telegraf Bold"/>
              </a:rPr>
              <a:t>Y Encuesta</a:t>
            </a:r>
          </a:p>
        </p:txBody>
      </p:sp>
      <p:pic>
        <p:nvPicPr>
          <p:cNvPr id="26" name="Imagen 25">
            <a:extLst>
              <a:ext uri="{FF2B5EF4-FFF2-40B4-BE49-F238E27FC236}">
                <a16:creationId xmlns:a16="http://schemas.microsoft.com/office/drawing/2014/main" id="{7EA74777-60F6-850F-E4F8-7140521B9C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0893" y="6591301"/>
            <a:ext cx="2362200" cy="2362200"/>
          </a:xfrm>
          <a:prstGeom prst="rect">
            <a:avLst/>
          </a:prstGeom>
        </p:spPr>
      </p:pic>
      <p:sp>
        <p:nvSpPr>
          <p:cNvPr id="27" name="CuadroTexto 26">
            <a:extLst>
              <a:ext uri="{FF2B5EF4-FFF2-40B4-BE49-F238E27FC236}">
                <a16:creationId xmlns:a16="http://schemas.microsoft.com/office/drawing/2014/main" id="{1BFF3FC3-5997-38EF-2406-FCFA483B9D30}"/>
              </a:ext>
            </a:extLst>
          </p:cNvPr>
          <p:cNvSpPr txBox="1"/>
          <p:nvPr/>
        </p:nvSpPr>
        <p:spPr>
          <a:xfrm>
            <a:off x="3299567" y="6721287"/>
            <a:ext cx="2433102" cy="369332"/>
          </a:xfrm>
          <a:prstGeom prst="rect">
            <a:avLst/>
          </a:prstGeom>
          <a:noFill/>
        </p:spPr>
        <p:txBody>
          <a:bodyPr wrap="none" rtlCol="0">
            <a:spAutoFit/>
          </a:bodyPr>
          <a:lstStyle/>
          <a:p>
            <a:r>
              <a:rPr lang="es-AR" dirty="0">
                <a:solidFill>
                  <a:schemeClr val="bg1"/>
                </a:solidFill>
              </a:rPr>
              <a:t>Imagen generada por IA</a:t>
            </a:r>
          </a:p>
        </p:txBody>
      </p:sp>
      <p:pic>
        <p:nvPicPr>
          <p:cNvPr id="14" name="Imagen 13">
            <a:extLst>
              <a:ext uri="{FF2B5EF4-FFF2-40B4-BE49-F238E27FC236}">
                <a16:creationId xmlns:a16="http://schemas.microsoft.com/office/drawing/2014/main" id="{38699BA8-34DD-1A0D-265E-B2A7438961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452" y="2108270"/>
            <a:ext cx="8457198" cy="4613017"/>
          </a:xfrm>
          <a:prstGeom prst="rect">
            <a:avLst/>
          </a:prstGeom>
        </p:spPr>
      </p:pic>
    </p:spTree>
    <p:extLst>
      <p:ext uri="{BB962C8B-B14F-4D97-AF65-F5344CB8AC3E}">
        <p14:creationId xmlns:p14="http://schemas.microsoft.com/office/powerpoint/2010/main" val="3749846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grpSp>
        <p:nvGrpSpPr>
          <p:cNvPr id="2" name="Group 2"/>
          <p:cNvGrpSpPr/>
          <p:nvPr/>
        </p:nvGrpSpPr>
        <p:grpSpPr>
          <a:xfrm>
            <a:off x="0" y="7829550"/>
            <a:ext cx="18288000" cy="2457450"/>
            <a:chOff x="0" y="0"/>
            <a:chExt cx="4816593" cy="647230"/>
          </a:xfrm>
        </p:grpSpPr>
        <p:sp>
          <p:nvSpPr>
            <p:cNvPr id="3" name="Freeform 3"/>
            <p:cNvSpPr/>
            <p:nvPr/>
          </p:nvSpPr>
          <p:spPr>
            <a:xfrm>
              <a:off x="0" y="0"/>
              <a:ext cx="4816592" cy="647230"/>
            </a:xfrm>
            <a:custGeom>
              <a:avLst/>
              <a:gdLst/>
              <a:ahLst/>
              <a:cxnLst/>
              <a:rect l="l" t="t" r="r" b="b"/>
              <a:pathLst>
                <a:path w="4816592" h="647230">
                  <a:moveTo>
                    <a:pt x="0" y="0"/>
                  </a:moveTo>
                  <a:lnTo>
                    <a:pt x="4816592" y="0"/>
                  </a:lnTo>
                  <a:lnTo>
                    <a:pt x="4816592" y="647230"/>
                  </a:lnTo>
                  <a:lnTo>
                    <a:pt x="0" y="647230"/>
                  </a:lnTo>
                  <a:close/>
                </a:path>
              </a:pathLst>
            </a:custGeom>
            <a:solidFill>
              <a:srgbClr val="162839"/>
            </a:solidFill>
          </p:spPr>
        </p:sp>
        <p:sp>
          <p:nvSpPr>
            <p:cNvPr id="4" name="TextBox 4"/>
            <p:cNvSpPr txBox="1"/>
            <p:nvPr/>
          </p:nvSpPr>
          <p:spPr>
            <a:xfrm>
              <a:off x="0" y="-47625"/>
              <a:ext cx="4816593" cy="694855"/>
            </a:xfrm>
            <a:prstGeom prst="rect">
              <a:avLst/>
            </a:prstGeom>
          </p:spPr>
          <p:txBody>
            <a:bodyPr lIns="50800" tIns="50800" rIns="50800" bIns="50800" rtlCol="0" anchor="ctr"/>
            <a:lstStyle/>
            <a:p>
              <a:pPr algn="ctr">
                <a:lnSpc>
                  <a:spcPts val="2859"/>
                </a:lnSpc>
              </a:pPr>
              <a:endParaRPr/>
            </a:p>
          </p:txBody>
        </p:sp>
      </p:grpSp>
      <p:sp>
        <p:nvSpPr>
          <p:cNvPr id="11" name="TextBox 11"/>
          <p:cNvSpPr txBox="1"/>
          <p:nvPr/>
        </p:nvSpPr>
        <p:spPr>
          <a:xfrm>
            <a:off x="666750" y="657225"/>
            <a:ext cx="16954500" cy="1069975"/>
          </a:xfrm>
          <a:prstGeom prst="rect">
            <a:avLst/>
          </a:prstGeom>
        </p:spPr>
        <p:txBody>
          <a:bodyPr lIns="0" tIns="0" rIns="0" bIns="0" rtlCol="0" anchor="t">
            <a:spAutoFit/>
          </a:bodyPr>
          <a:lstStyle/>
          <a:p>
            <a:pPr marL="0" lvl="0" indent="0" algn="l">
              <a:lnSpc>
                <a:spcPts val="7699"/>
              </a:lnSpc>
            </a:pPr>
            <a:r>
              <a:rPr lang="en-US" sz="6999" b="1" spc="-69">
                <a:solidFill>
                  <a:srgbClr val="ECF0F1"/>
                </a:solidFill>
                <a:latin typeface="Telegraf Bold"/>
                <a:ea typeface="Telegraf Bold"/>
                <a:cs typeface="Telegraf Bold"/>
                <a:sym typeface="Telegraf Bold"/>
              </a:rPr>
              <a:t>Resultados esperados</a:t>
            </a:r>
          </a:p>
        </p:txBody>
      </p:sp>
      <p:sp>
        <p:nvSpPr>
          <p:cNvPr id="12" name="AutoShape 12"/>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13" name="TextBox 13"/>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OBSERVACIONES CLAVE</a:t>
            </a:r>
          </a:p>
        </p:txBody>
      </p:sp>
      <p:sp>
        <p:nvSpPr>
          <p:cNvPr id="14" name="TextBox 14"/>
          <p:cNvSpPr txBox="1"/>
          <p:nvPr/>
        </p:nvSpPr>
        <p:spPr>
          <a:xfrm>
            <a:off x="17526744"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10</a:t>
            </a:r>
          </a:p>
        </p:txBody>
      </p:sp>
      <p:sp>
        <p:nvSpPr>
          <p:cNvPr id="15" name="CuadroTexto 14">
            <a:extLst>
              <a:ext uri="{FF2B5EF4-FFF2-40B4-BE49-F238E27FC236}">
                <a16:creationId xmlns:a16="http://schemas.microsoft.com/office/drawing/2014/main" id="{D2A71E3B-482B-3424-A604-04CA191287AC}"/>
              </a:ext>
            </a:extLst>
          </p:cNvPr>
          <p:cNvSpPr txBox="1"/>
          <p:nvPr/>
        </p:nvSpPr>
        <p:spPr>
          <a:xfrm>
            <a:off x="1143000" y="2552700"/>
            <a:ext cx="13868400" cy="2308324"/>
          </a:xfrm>
          <a:prstGeom prst="rect">
            <a:avLst/>
          </a:prstGeom>
          <a:noFill/>
        </p:spPr>
        <p:txBody>
          <a:bodyPr wrap="square" rtlCol="0">
            <a:spAutoFit/>
          </a:bodyPr>
          <a:lstStyle/>
          <a:p>
            <a:r>
              <a:rPr lang="es-ES" sz="4800" dirty="0">
                <a:solidFill>
                  <a:schemeClr val="bg1"/>
                </a:solidFill>
              </a:rPr>
              <a:t>Se espera que quienes toman infusiones recién hechas refieran más molestias orales, como ardor, enrojecimiento o descamación en paladar y mejillas.</a:t>
            </a:r>
            <a:endParaRPr lang="es-AR" sz="4800" dirty="0">
              <a:solidFill>
                <a:schemeClr val="bg1"/>
              </a:solidFill>
            </a:endParaRPr>
          </a:p>
        </p:txBody>
      </p:sp>
      <p:grpSp>
        <p:nvGrpSpPr>
          <p:cNvPr id="16" name="Group 5">
            <a:extLst>
              <a:ext uri="{FF2B5EF4-FFF2-40B4-BE49-F238E27FC236}">
                <a16:creationId xmlns:a16="http://schemas.microsoft.com/office/drawing/2014/main" id="{E5A64AA5-C42A-5F24-EF4A-36BB3D29DB8B}"/>
              </a:ext>
            </a:extLst>
          </p:cNvPr>
          <p:cNvGrpSpPr/>
          <p:nvPr/>
        </p:nvGrpSpPr>
        <p:grpSpPr>
          <a:xfrm>
            <a:off x="666750" y="5036833"/>
            <a:ext cx="3905250" cy="4190042"/>
            <a:chOff x="0" y="0"/>
            <a:chExt cx="643859" cy="740663"/>
          </a:xfrm>
        </p:grpSpPr>
        <p:sp>
          <p:nvSpPr>
            <p:cNvPr id="17" name="Freeform 6">
              <a:extLst>
                <a:ext uri="{FF2B5EF4-FFF2-40B4-BE49-F238E27FC236}">
                  <a16:creationId xmlns:a16="http://schemas.microsoft.com/office/drawing/2014/main" id="{7044AA5D-15C3-8FCE-EAE8-5FBBBF95A115}"/>
                </a:ext>
              </a:extLst>
            </p:cNvPr>
            <p:cNvSpPr/>
            <p:nvPr/>
          </p:nvSpPr>
          <p:spPr>
            <a:xfrm>
              <a:off x="0" y="0"/>
              <a:ext cx="643859" cy="740663"/>
            </a:xfrm>
            <a:custGeom>
              <a:avLst/>
              <a:gdLst/>
              <a:ahLst/>
              <a:cxnLst/>
              <a:rect l="l" t="t" r="r" b="b"/>
              <a:pathLst>
                <a:path w="643859" h="740663">
                  <a:moveTo>
                    <a:pt x="49734" y="0"/>
                  </a:moveTo>
                  <a:lnTo>
                    <a:pt x="594125" y="0"/>
                  </a:lnTo>
                  <a:cubicBezTo>
                    <a:pt x="621592" y="0"/>
                    <a:pt x="643859" y="22267"/>
                    <a:pt x="643859" y="49734"/>
                  </a:cubicBezTo>
                  <a:lnTo>
                    <a:pt x="643859" y="690929"/>
                  </a:lnTo>
                  <a:cubicBezTo>
                    <a:pt x="643859" y="718396"/>
                    <a:pt x="621592" y="740663"/>
                    <a:pt x="594125" y="740663"/>
                  </a:cubicBezTo>
                  <a:lnTo>
                    <a:pt x="49734" y="740663"/>
                  </a:lnTo>
                  <a:cubicBezTo>
                    <a:pt x="22267" y="740663"/>
                    <a:pt x="0" y="718396"/>
                    <a:pt x="0" y="690929"/>
                  </a:cubicBezTo>
                  <a:lnTo>
                    <a:pt x="0" y="49734"/>
                  </a:lnTo>
                  <a:cubicBezTo>
                    <a:pt x="0" y="22267"/>
                    <a:pt x="22267" y="0"/>
                    <a:pt x="49734" y="0"/>
                  </a:cubicBezTo>
                  <a:close/>
                </a:path>
              </a:pathLst>
            </a:custGeom>
            <a:blipFill>
              <a:blip r:embed="rId2"/>
              <a:stretch>
                <a:fillRect t="-103" b="-103"/>
              </a:stretch>
            </a:blipFill>
          </p:spPr>
        </p:sp>
      </p:grpSp>
      <p:grpSp>
        <p:nvGrpSpPr>
          <p:cNvPr id="18" name="Group 7">
            <a:extLst>
              <a:ext uri="{FF2B5EF4-FFF2-40B4-BE49-F238E27FC236}">
                <a16:creationId xmlns:a16="http://schemas.microsoft.com/office/drawing/2014/main" id="{9778B42F-400C-6398-EEE7-4A9084A87A9D}"/>
              </a:ext>
            </a:extLst>
          </p:cNvPr>
          <p:cNvGrpSpPr/>
          <p:nvPr/>
        </p:nvGrpSpPr>
        <p:grpSpPr>
          <a:xfrm>
            <a:off x="4876800" y="5036832"/>
            <a:ext cx="4038600" cy="4324315"/>
            <a:chOff x="0" y="0"/>
            <a:chExt cx="643859" cy="740663"/>
          </a:xfrm>
        </p:grpSpPr>
        <p:sp>
          <p:nvSpPr>
            <p:cNvPr id="19" name="Freeform 8">
              <a:extLst>
                <a:ext uri="{FF2B5EF4-FFF2-40B4-BE49-F238E27FC236}">
                  <a16:creationId xmlns:a16="http://schemas.microsoft.com/office/drawing/2014/main" id="{04B02968-9EA5-259E-D6B1-6B94D5E49FB3}"/>
                </a:ext>
              </a:extLst>
            </p:cNvPr>
            <p:cNvSpPr/>
            <p:nvPr/>
          </p:nvSpPr>
          <p:spPr>
            <a:xfrm>
              <a:off x="0" y="0"/>
              <a:ext cx="643859" cy="740663"/>
            </a:xfrm>
            <a:custGeom>
              <a:avLst/>
              <a:gdLst/>
              <a:ahLst/>
              <a:cxnLst/>
              <a:rect l="l" t="t" r="r" b="b"/>
              <a:pathLst>
                <a:path w="643859" h="740663">
                  <a:moveTo>
                    <a:pt x="49734" y="0"/>
                  </a:moveTo>
                  <a:lnTo>
                    <a:pt x="594125" y="0"/>
                  </a:lnTo>
                  <a:cubicBezTo>
                    <a:pt x="621592" y="0"/>
                    <a:pt x="643859" y="22267"/>
                    <a:pt x="643859" y="49734"/>
                  </a:cubicBezTo>
                  <a:lnTo>
                    <a:pt x="643859" y="690929"/>
                  </a:lnTo>
                  <a:cubicBezTo>
                    <a:pt x="643859" y="718396"/>
                    <a:pt x="621592" y="740663"/>
                    <a:pt x="594125" y="740663"/>
                  </a:cubicBezTo>
                  <a:lnTo>
                    <a:pt x="49734" y="740663"/>
                  </a:lnTo>
                  <a:cubicBezTo>
                    <a:pt x="22267" y="740663"/>
                    <a:pt x="0" y="718396"/>
                    <a:pt x="0" y="690929"/>
                  </a:cubicBezTo>
                  <a:lnTo>
                    <a:pt x="0" y="49734"/>
                  </a:lnTo>
                  <a:cubicBezTo>
                    <a:pt x="0" y="22267"/>
                    <a:pt x="22267" y="0"/>
                    <a:pt x="49734" y="0"/>
                  </a:cubicBezTo>
                  <a:close/>
                </a:path>
              </a:pathLst>
            </a:custGeom>
            <a:blipFill>
              <a:blip r:embed="rId3"/>
              <a:stretch>
                <a:fillRect t="-103" b="-103"/>
              </a:stretch>
            </a:blipFill>
          </p:spPr>
        </p:sp>
      </p:grpSp>
      <p:grpSp>
        <p:nvGrpSpPr>
          <p:cNvPr id="20" name="Group 9">
            <a:extLst>
              <a:ext uri="{FF2B5EF4-FFF2-40B4-BE49-F238E27FC236}">
                <a16:creationId xmlns:a16="http://schemas.microsoft.com/office/drawing/2014/main" id="{3BEA30C7-21FC-AF2A-BCFE-8AD56B769AD1}"/>
              </a:ext>
            </a:extLst>
          </p:cNvPr>
          <p:cNvGrpSpPr/>
          <p:nvPr/>
        </p:nvGrpSpPr>
        <p:grpSpPr>
          <a:xfrm>
            <a:off x="9143998" y="5036831"/>
            <a:ext cx="4191002" cy="4324315"/>
            <a:chOff x="0" y="0"/>
            <a:chExt cx="643859" cy="740663"/>
          </a:xfrm>
        </p:grpSpPr>
        <p:sp>
          <p:nvSpPr>
            <p:cNvPr id="21" name="Freeform 10">
              <a:extLst>
                <a:ext uri="{FF2B5EF4-FFF2-40B4-BE49-F238E27FC236}">
                  <a16:creationId xmlns:a16="http://schemas.microsoft.com/office/drawing/2014/main" id="{4F59854E-1C1F-8B9B-BC13-055BC7ADBEEA}"/>
                </a:ext>
              </a:extLst>
            </p:cNvPr>
            <p:cNvSpPr/>
            <p:nvPr/>
          </p:nvSpPr>
          <p:spPr>
            <a:xfrm>
              <a:off x="0" y="0"/>
              <a:ext cx="643859" cy="740663"/>
            </a:xfrm>
            <a:custGeom>
              <a:avLst/>
              <a:gdLst/>
              <a:ahLst/>
              <a:cxnLst/>
              <a:rect l="l" t="t" r="r" b="b"/>
              <a:pathLst>
                <a:path w="643859" h="740663">
                  <a:moveTo>
                    <a:pt x="49734" y="0"/>
                  </a:moveTo>
                  <a:lnTo>
                    <a:pt x="594125" y="0"/>
                  </a:lnTo>
                  <a:cubicBezTo>
                    <a:pt x="621592" y="0"/>
                    <a:pt x="643859" y="22267"/>
                    <a:pt x="643859" y="49734"/>
                  </a:cubicBezTo>
                  <a:lnTo>
                    <a:pt x="643859" y="690929"/>
                  </a:lnTo>
                  <a:cubicBezTo>
                    <a:pt x="643859" y="718396"/>
                    <a:pt x="621592" y="740663"/>
                    <a:pt x="594125" y="740663"/>
                  </a:cubicBezTo>
                  <a:lnTo>
                    <a:pt x="49734" y="740663"/>
                  </a:lnTo>
                  <a:cubicBezTo>
                    <a:pt x="22267" y="740663"/>
                    <a:pt x="0" y="718396"/>
                    <a:pt x="0" y="690929"/>
                  </a:cubicBezTo>
                  <a:lnTo>
                    <a:pt x="0" y="49734"/>
                  </a:lnTo>
                  <a:cubicBezTo>
                    <a:pt x="0" y="22267"/>
                    <a:pt x="22267" y="0"/>
                    <a:pt x="49734" y="0"/>
                  </a:cubicBezTo>
                  <a:close/>
                </a:path>
              </a:pathLst>
            </a:custGeom>
            <a:blipFill>
              <a:blip r:embed="rId4"/>
              <a:stretch>
                <a:fillRect t="-103" b="-103"/>
              </a:stretch>
            </a:blipFill>
          </p:spPr>
        </p:sp>
      </p:grpSp>
      <p:sp>
        <p:nvSpPr>
          <p:cNvPr id="5" name="CuadroTexto 4">
            <a:extLst>
              <a:ext uri="{FF2B5EF4-FFF2-40B4-BE49-F238E27FC236}">
                <a16:creationId xmlns:a16="http://schemas.microsoft.com/office/drawing/2014/main" id="{C9A4CDA7-10E2-A24F-2D86-228FFCC76F59}"/>
              </a:ext>
            </a:extLst>
          </p:cNvPr>
          <p:cNvSpPr txBox="1"/>
          <p:nvPr/>
        </p:nvSpPr>
        <p:spPr>
          <a:xfrm>
            <a:off x="666750" y="9216710"/>
            <a:ext cx="2638286" cy="369332"/>
          </a:xfrm>
          <a:prstGeom prst="rect">
            <a:avLst/>
          </a:prstGeom>
          <a:noFill/>
        </p:spPr>
        <p:txBody>
          <a:bodyPr wrap="none" rtlCol="0">
            <a:spAutoFit/>
          </a:bodyPr>
          <a:lstStyle/>
          <a:p>
            <a:r>
              <a:rPr lang="es-AR" dirty="0" err="1">
                <a:solidFill>
                  <a:schemeClr val="bg1"/>
                </a:solidFill>
              </a:rPr>
              <a:t>Imagenes</a:t>
            </a:r>
            <a:r>
              <a:rPr lang="es-AR" dirty="0">
                <a:solidFill>
                  <a:schemeClr val="bg1"/>
                </a:solidFill>
              </a:rPr>
              <a:t> generada por 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4" name="AutoShape 4"/>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8" name="TextBox 8"/>
          <p:cNvSpPr txBox="1"/>
          <p:nvPr/>
        </p:nvSpPr>
        <p:spPr>
          <a:xfrm>
            <a:off x="666750" y="647700"/>
            <a:ext cx="13658850" cy="1974900"/>
          </a:xfrm>
          <a:prstGeom prst="rect">
            <a:avLst/>
          </a:prstGeom>
        </p:spPr>
        <p:txBody>
          <a:bodyPr wrap="square" lIns="0" tIns="0" rIns="0" bIns="0" rtlCol="0" anchor="t">
            <a:spAutoFit/>
          </a:bodyPr>
          <a:lstStyle/>
          <a:p>
            <a:pPr>
              <a:lnSpc>
                <a:spcPts val="7700"/>
              </a:lnSpc>
            </a:pPr>
            <a:r>
              <a:rPr lang="es-AR" sz="7000" b="1" spc="-70" dirty="0">
                <a:solidFill>
                  <a:srgbClr val="ECF0F1"/>
                </a:solidFill>
                <a:latin typeface="Telegraf Bold"/>
              </a:rPr>
              <a:t>Transferencia de Resultados </a:t>
            </a:r>
          </a:p>
          <a:p>
            <a:pPr marL="0" lvl="0" indent="0" algn="l">
              <a:lnSpc>
                <a:spcPts val="7700"/>
              </a:lnSpc>
            </a:pPr>
            <a:endParaRPr lang="en-US" sz="7000" b="1" u="none" strike="noStrike" spc="-70" dirty="0">
              <a:solidFill>
                <a:srgbClr val="ECF0F1"/>
              </a:solidFill>
              <a:latin typeface="Telegraf Bold"/>
              <a:ea typeface="Telegraf Bold"/>
              <a:cs typeface="Telegraf Bold"/>
              <a:sym typeface="Telegraf Bold"/>
            </a:endParaRPr>
          </a:p>
        </p:txBody>
      </p:sp>
      <p:sp>
        <p:nvSpPr>
          <p:cNvPr id="9" name="TextBox 9"/>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NOTAS FINALES</a:t>
            </a:r>
          </a:p>
        </p:txBody>
      </p:sp>
      <p:sp>
        <p:nvSpPr>
          <p:cNvPr id="10" name="TextBox 10"/>
          <p:cNvSpPr txBox="1"/>
          <p:nvPr/>
        </p:nvSpPr>
        <p:spPr>
          <a:xfrm>
            <a:off x="17410320"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11</a:t>
            </a:r>
          </a:p>
        </p:txBody>
      </p:sp>
      <p:sp>
        <p:nvSpPr>
          <p:cNvPr id="11" name="CuadroTexto 10">
            <a:extLst>
              <a:ext uri="{FF2B5EF4-FFF2-40B4-BE49-F238E27FC236}">
                <a16:creationId xmlns:a16="http://schemas.microsoft.com/office/drawing/2014/main" id="{309FEDA5-BE15-C7AA-DB0C-E20C3C1A0D7C}"/>
              </a:ext>
            </a:extLst>
          </p:cNvPr>
          <p:cNvSpPr txBox="1"/>
          <p:nvPr/>
        </p:nvSpPr>
        <p:spPr>
          <a:xfrm>
            <a:off x="1752600" y="2400300"/>
            <a:ext cx="15113817" cy="830997"/>
          </a:xfrm>
          <a:prstGeom prst="rect">
            <a:avLst/>
          </a:prstGeom>
          <a:noFill/>
        </p:spPr>
        <p:txBody>
          <a:bodyPr wrap="none" rtlCol="0">
            <a:spAutoFit/>
          </a:bodyPr>
          <a:lstStyle/>
          <a:p>
            <a:r>
              <a:rPr lang="es-AR" sz="4800" dirty="0">
                <a:solidFill>
                  <a:schemeClr val="bg1"/>
                </a:solidFill>
              </a:rPr>
              <a:t>De los hallazgos se confecciona material educativo (folletos)</a:t>
            </a:r>
          </a:p>
        </p:txBody>
      </p:sp>
      <p:sp>
        <p:nvSpPr>
          <p:cNvPr id="7" name="CuadroTexto 6">
            <a:extLst>
              <a:ext uri="{FF2B5EF4-FFF2-40B4-BE49-F238E27FC236}">
                <a16:creationId xmlns:a16="http://schemas.microsoft.com/office/drawing/2014/main" id="{AB90A289-7A94-F7D1-ACEF-B2BE3FF882F6}"/>
              </a:ext>
            </a:extLst>
          </p:cNvPr>
          <p:cNvSpPr txBox="1"/>
          <p:nvPr/>
        </p:nvSpPr>
        <p:spPr>
          <a:xfrm>
            <a:off x="6705600" y="5422758"/>
            <a:ext cx="3194080" cy="1079783"/>
          </a:xfrm>
          <a:prstGeom prst="rect">
            <a:avLst/>
          </a:prstGeom>
          <a:noFill/>
        </p:spPr>
        <p:txBody>
          <a:bodyPr wrap="none" rtlCol="0">
            <a:spAutoFit/>
          </a:bodyPr>
          <a:lstStyle/>
          <a:p>
            <a:pPr>
              <a:lnSpc>
                <a:spcPts val="7699"/>
              </a:lnSpc>
            </a:pPr>
            <a:r>
              <a:rPr lang="es-AR" sz="6999" b="1" spc="-69" dirty="0">
                <a:solidFill>
                  <a:srgbClr val="ECF0F1"/>
                </a:solidFill>
                <a:latin typeface="Telegraf Bold"/>
              </a:rPr>
              <a:t>Folleto</a:t>
            </a:r>
          </a:p>
        </p:txBody>
      </p:sp>
      <p:pic>
        <p:nvPicPr>
          <p:cNvPr id="13" name="Imagen 12">
            <a:extLst>
              <a:ext uri="{FF2B5EF4-FFF2-40B4-BE49-F238E27FC236}">
                <a16:creationId xmlns:a16="http://schemas.microsoft.com/office/drawing/2014/main" id="{DE436B30-B93D-654D-61E2-6AE21F713C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3924300"/>
            <a:ext cx="3429000" cy="3429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sp>
        <p:nvSpPr>
          <p:cNvPr id="3" name="TextBox 3"/>
          <p:cNvSpPr txBox="1"/>
          <p:nvPr/>
        </p:nvSpPr>
        <p:spPr>
          <a:xfrm>
            <a:off x="666750" y="668794"/>
            <a:ext cx="12639675" cy="1074738"/>
          </a:xfrm>
          <a:prstGeom prst="rect">
            <a:avLst/>
          </a:prstGeom>
        </p:spPr>
        <p:txBody>
          <a:bodyPr lIns="0" tIns="0" rIns="0" bIns="0" rtlCol="0" anchor="t">
            <a:spAutoFit/>
          </a:bodyPr>
          <a:lstStyle/>
          <a:p>
            <a:pPr marL="0" lvl="0" indent="0" algn="l">
              <a:lnSpc>
                <a:spcPts val="7700"/>
              </a:lnSpc>
            </a:pPr>
            <a:r>
              <a:rPr lang="en-US" sz="7000" b="1" spc="-70">
                <a:solidFill>
                  <a:srgbClr val="ECF0F1"/>
                </a:solidFill>
                <a:latin typeface="Telegraf Bold"/>
                <a:ea typeface="Telegraf Bold"/>
                <a:cs typeface="Telegraf Bold"/>
                <a:sym typeface="Telegraf Bold"/>
              </a:rPr>
              <a:t>Aspectos éticos</a:t>
            </a:r>
          </a:p>
        </p:txBody>
      </p:sp>
      <p:grpSp>
        <p:nvGrpSpPr>
          <p:cNvPr id="5" name="Group 5"/>
          <p:cNvGrpSpPr/>
          <p:nvPr/>
        </p:nvGrpSpPr>
        <p:grpSpPr>
          <a:xfrm>
            <a:off x="15049500" y="0"/>
            <a:ext cx="3238500" cy="10287000"/>
            <a:chOff x="0" y="0"/>
            <a:chExt cx="852938" cy="2709333"/>
          </a:xfrm>
        </p:grpSpPr>
        <p:sp>
          <p:nvSpPr>
            <p:cNvPr id="6" name="Freeform 6"/>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7" name="TextBox 7"/>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sp>
        <p:nvSpPr>
          <p:cNvPr id="8" name="AutoShape 8"/>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9" name="TextBox 9"/>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NOTAS IMPORTANTES</a:t>
            </a:r>
          </a:p>
        </p:txBody>
      </p:sp>
      <p:sp>
        <p:nvSpPr>
          <p:cNvPr id="10" name="TextBox 10"/>
          <p:cNvSpPr txBox="1"/>
          <p:nvPr/>
        </p:nvSpPr>
        <p:spPr>
          <a:xfrm>
            <a:off x="17406193"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12</a:t>
            </a:r>
          </a:p>
        </p:txBody>
      </p:sp>
      <p:sp>
        <p:nvSpPr>
          <p:cNvPr id="11" name="CuadroTexto 10">
            <a:extLst>
              <a:ext uri="{FF2B5EF4-FFF2-40B4-BE49-F238E27FC236}">
                <a16:creationId xmlns:a16="http://schemas.microsoft.com/office/drawing/2014/main" id="{AA39911D-BCA9-CDA4-4788-E66595DDA8F9}"/>
              </a:ext>
            </a:extLst>
          </p:cNvPr>
          <p:cNvSpPr txBox="1"/>
          <p:nvPr/>
        </p:nvSpPr>
        <p:spPr>
          <a:xfrm>
            <a:off x="990600" y="3009899"/>
            <a:ext cx="12801600" cy="1477328"/>
          </a:xfrm>
          <a:prstGeom prst="rect">
            <a:avLst/>
          </a:prstGeom>
          <a:noFill/>
        </p:spPr>
        <p:txBody>
          <a:bodyPr wrap="square" rtlCol="0">
            <a:spAutoFit/>
          </a:bodyPr>
          <a:lstStyle/>
          <a:p>
            <a:pPr marL="571500" indent="-571500">
              <a:buFont typeface="Arial" panose="020B0604020202020204" pitchFamily="34" charset="0"/>
              <a:buChar char="•"/>
            </a:pPr>
            <a:r>
              <a:rPr lang="es-ES" sz="3600" dirty="0">
                <a:solidFill>
                  <a:schemeClr val="bg1"/>
                </a:solidFill>
              </a:rPr>
              <a:t>Cumplimiento de la </a:t>
            </a:r>
            <a:r>
              <a:rPr lang="es-ES" sz="3600" b="1" dirty="0">
                <a:solidFill>
                  <a:schemeClr val="bg1"/>
                </a:solidFill>
              </a:rPr>
              <a:t>Declaración de Helsinki</a:t>
            </a:r>
            <a:r>
              <a:rPr lang="es-ES" sz="3600" dirty="0">
                <a:solidFill>
                  <a:schemeClr val="bg1"/>
                </a:solidFill>
              </a:rPr>
              <a:t>.</a:t>
            </a:r>
          </a:p>
          <a:p>
            <a:pPr marL="571500" indent="-571500">
              <a:buFont typeface="Arial" panose="020B0604020202020204" pitchFamily="34" charset="0"/>
              <a:buChar char="•"/>
            </a:pPr>
            <a:r>
              <a:rPr lang="es-ES" sz="3600" dirty="0">
                <a:solidFill>
                  <a:schemeClr val="bg1"/>
                </a:solidFill>
              </a:rPr>
              <a:t>Sin procedimientos clínicos ni riesgos para los participantes</a:t>
            </a:r>
            <a:r>
              <a:rPr lang="es-ES" dirty="0"/>
              <a:t>.</a:t>
            </a:r>
          </a:p>
          <a:p>
            <a:endParaRPr lang="es-AR" dirty="0"/>
          </a:p>
        </p:txBody>
      </p:sp>
      <p:pic>
        <p:nvPicPr>
          <p:cNvPr id="13" name="Imagen 12">
            <a:extLst>
              <a:ext uri="{FF2B5EF4-FFF2-40B4-BE49-F238E27FC236}">
                <a16:creationId xmlns:a16="http://schemas.microsoft.com/office/drawing/2014/main" id="{BBC5A00F-CEED-D9C8-5FE0-25EB757073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4568831"/>
            <a:ext cx="3810000" cy="3810000"/>
          </a:xfrm>
          <a:prstGeom prst="rect">
            <a:avLst/>
          </a:prstGeom>
        </p:spPr>
      </p:pic>
      <p:sp>
        <p:nvSpPr>
          <p:cNvPr id="14" name="CuadroTexto 13">
            <a:extLst>
              <a:ext uri="{FF2B5EF4-FFF2-40B4-BE49-F238E27FC236}">
                <a16:creationId xmlns:a16="http://schemas.microsoft.com/office/drawing/2014/main" id="{3361C19D-3F30-CB37-BDD1-0D251D18008D}"/>
              </a:ext>
            </a:extLst>
          </p:cNvPr>
          <p:cNvSpPr txBox="1"/>
          <p:nvPr/>
        </p:nvSpPr>
        <p:spPr>
          <a:xfrm>
            <a:off x="5448300" y="5576410"/>
            <a:ext cx="12801600" cy="1477328"/>
          </a:xfrm>
          <a:prstGeom prst="rect">
            <a:avLst/>
          </a:prstGeom>
          <a:noFill/>
        </p:spPr>
        <p:txBody>
          <a:bodyPr wrap="square" rtlCol="0">
            <a:spAutoFit/>
          </a:bodyPr>
          <a:lstStyle/>
          <a:p>
            <a:pPr marL="571500" indent="-571500">
              <a:buFont typeface="Arial" panose="020B0604020202020204" pitchFamily="34" charset="0"/>
              <a:buChar char="•"/>
            </a:pPr>
            <a:endParaRPr lang="es-ES" sz="3600" b="1" dirty="0">
              <a:solidFill>
                <a:schemeClr val="bg1"/>
              </a:solidFill>
            </a:endParaRPr>
          </a:p>
          <a:p>
            <a:r>
              <a:rPr lang="es-ES" sz="3600" b="1" dirty="0">
                <a:solidFill>
                  <a:schemeClr val="bg1"/>
                </a:solidFill>
              </a:rPr>
              <a:t>Declaración de Helsinki</a:t>
            </a:r>
            <a:r>
              <a:rPr lang="es-ES" sz="3600" dirty="0">
                <a:solidFill>
                  <a:schemeClr val="bg1"/>
                </a:solidFill>
              </a:rPr>
              <a:t>.</a:t>
            </a:r>
            <a:r>
              <a:rPr lang="es-ES" dirty="0"/>
              <a:t>.</a:t>
            </a:r>
          </a:p>
          <a:p>
            <a:endParaRPr lang="es-A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grpSp>
        <p:nvGrpSpPr>
          <p:cNvPr id="2" name="Group 2"/>
          <p:cNvGrpSpPr/>
          <p:nvPr/>
        </p:nvGrpSpPr>
        <p:grpSpPr>
          <a:xfrm>
            <a:off x="666750" y="683081"/>
            <a:ext cx="12639675" cy="1774349"/>
            <a:chOff x="0" y="0"/>
            <a:chExt cx="16852900" cy="2365799"/>
          </a:xfrm>
        </p:grpSpPr>
        <p:sp>
          <p:nvSpPr>
            <p:cNvPr id="3" name="TextBox 3"/>
            <p:cNvSpPr txBox="1"/>
            <p:nvPr/>
          </p:nvSpPr>
          <p:spPr>
            <a:xfrm>
              <a:off x="0" y="-19050"/>
              <a:ext cx="16852900" cy="1432984"/>
            </a:xfrm>
            <a:prstGeom prst="rect">
              <a:avLst/>
            </a:prstGeom>
          </p:spPr>
          <p:txBody>
            <a:bodyPr lIns="0" tIns="0" rIns="0" bIns="0" rtlCol="0" anchor="t">
              <a:spAutoFit/>
            </a:bodyPr>
            <a:lstStyle/>
            <a:p>
              <a:pPr marL="0" lvl="0" indent="0" algn="l">
                <a:lnSpc>
                  <a:spcPts val="7700"/>
                </a:lnSpc>
              </a:pPr>
              <a:r>
                <a:rPr lang="en-US" sz="7000" b="1" spc="-70">
                  <a:solidFill>
                    <a:srgbClr val="ECF0F1"/>
                  </a:solidFill>
                  <a:latin typeface="Telegraf Bold"/>
                  <a:ea typeface="Telegraf Bold"/>
                  <a:cs typeface="Telegraf Bold"/>
                  <a:sym typeface="Telegraf Bold"/>
                </a:rPr>
                <a:t>Referencias</a:t>
              </a:r>
            </a:p>
          </p:txBody>
        </p:sp>
        <p:sp>
          <p:nvSpPr>
            <p:cNvPr id="4" name="TextBox 4"/>
            <p:cNvSpPr txBox="1"/>
            <p:nvPr/>
          </p:nvSpPr>
          <p:spPr>
            <a:xfrm>
              <a:off x="0" y="1760009"/>
              <a:ext cx="16852900" cy="605790"/>
            </a:xfrm>
            <a:prstGeom prst="rect">
              <a:avLst/>
            </a:prstGeom>
          </p:spPr>
          <p:txBody>
            <a:bodyPr lIns="0" tIns="0" rIns="0" bIns="0" rtlCol="0" anchor="t">
              <a:spAutoFit/>
            </a:bodyPr>
            <a:lstStyle/>
            <a:p>
              <a:pPr marL="0" lvl="0" indent="0" algn="l">
                <a:lnSpc>
                  <a:spcPts val="3258"/>
                </a:lnSpc>
              </a:pPr>
              <a:r>
                <a:rPr lang="en-US" sz="2962" b="1" spc="-29">
                  <a:solidFill>
                    <a:srgbClr val="95A5A6"/>
                  </a:solidFill>
                  <a:latin typeface="Telegraf Bold"/>
                  <a:ea typeface="Telegraf Bold"/>
                  <a:cs typeface="Telegraf Bold"/>
                  <a:sym typeface="Telegraf Bold"/>
                </a:rPr>
                <a:t>Fuentes bibliográficas citadas en la presentación</a:t>
              </a:r>
            </a:p>
          </p:txBody>
        </p:sp>
      </p:grpSp>
      <p:grpSp>
        <p:nvGrpSpPr>
          <p:cNvPr id="5" name="Group 5"/>
          <p:cNvGrpSpPr/>
          <p:nvPr/>
        </p:nvGrpSpPr>
        <p:grpSpPr>
          <a:xfrm>
            <a:off x="15049500" y="0"/>
            <a:ext cx="3238500" cy="10287000"/>
            <a:chOff x="0" y="0"/>
            <a:chExt cx="852938" cy="2709333"/>
          </a:xfrm>
        </p:grpSpPr>
        <p:sp>
          <p:nvSpPr>
            <p:cNvPr id="6" name="Freeform 6"/>
            <p:cNvSpPr/>
            <p:nvPr/>
          </p:nvSpPr>
          <p:spPr>
            <a:xfrm>
              <a:off x="0" y="0"/>
              <a:ext cx="852938" cy="2709333"/>
            </a:xfrm>
            <a:custGeom>
              <a:avLst/>
              <a:gdLst/>
              <a:ahLst/>
              <a:cxnLst/>
              <a:rect l="l" t="t" r="r" b="b"/>
              <a:pathLst>
                <a:path w="852938" h="2709333">
                  <a:moveTo>
                    <a:pt x="0" y="0"/>
                  </a:moveTo>
                  <a:lnTo>
                    <a:pt x="852938" y="0"/>
                  </a:lnTo>
                  <a:lnTo>
                    <a:pt x="852938" y="2709333"/>
                  </a:lnTo>
                  <a:lnTo>
                    <a:pt x="0" y="2709333"/>
                  </a:lnTo>
                  <a:close/>
                </a:path>
              </a:pathLst>
            </a:custGeom>
            <a:solidFill>
              <a:srgbClr val="95A5A6"/>
            </a:solidFill>
          </p:spPr>
        </p:sp>
        <p:sp>
          <p:nvSpPr>
            <p:cNvPr id="7" name="TextBox 7"/>
            <p:cNvSpPr txBox="1"/>
            <p:nvPr/>
          </p:nvSpPr>
          <p:spPr>
            <a:xfrm>
              <a:off x="0" y="-76200"/>
              <a:ext cx="852938" cy="2785533"/>
            </a:xfrm>
            <a:prstGeom prst="rect">
              <a:avLst/>
            </a:prstGeom>
          </p:spPr>
          <p:txBody>
            <a:bodyPr lIns="50800" tIns="50800" rIns="50800" bIns="50800" rtlCol="0" anchor="ctr"/>
            <a:lstStyle/>
            <a:p>
              <a:pPr algn="ctr">
                <a:lnSpc>
                  <a:spcPts val="2800"/>
                </a:lnSpc>
              </a:pPr>
              <a:endParaRPr/>
            </a:p>
          </p:txBody>
        </p:sp>
      </p:grpSp>
      <p:sp>
        <p:nvSpPr>
          <p:cNvPr id="8" name="AutoShape 8"/>
          <p:cNvSpPr/>
          <p:nvPr/>
        </p:nvSpPr>
        <p:spPr>
          <a:xfrm>
            <a:off x="666750" y="9620250"/>
            <a:ext cx="16954500" cy="0"/>
          </a:xfrm>
          <a:prstGeom prst="line">
            <a:avLst/>
          </a:prstGeom>
          <a:ln w="9525" cap="flat">
            <a:solidFill>
              <a:srgbClr val="ECF0F1"/>
            </a:solidFill>
            <a:prstDash val="solid"/>
            <a:headEnd type="none" w="sm" len="sm"/>
            <a:tailEnd type="none" w="sm" len="sm"/>
          </a:ln>
        </p:spPr>
      </p:sp>
      <p:sp>
        <p:nvSpPr>
          <p:cNvPr id="9" name="TextBox 9"/>
          <p:cNvSpPr txBox="1"/>
          <p:nvPr/>
        </p:nvSpPr>
        <p:spPr>
          <a:xfrm>
            <a:off x="666750" y="9676455"/>
            <a:ext cx="2571750" cy="217170"/>
          </a:xfrm>
          <a:prstGeom prst="rect">
            <a:avLst/>
          </a:prstGeom>
        </p:spPr>
        <p:txBody>
          <a:bodyPr lIns="0" tIns="0" rIns="0" bIns="0" rtlCol="0" anchor="t">
            <a:spAutoFit/>
          </a:bodyPr>
          <a:lstStyle/>
          <a:p>
            <a:pPr marL="0" lvl="0" indent="0" algn="l">
              <a:lnSpc>
                <a:spcPts val="1679"/>
              </a:lnSpc>
              <a:spcBef>
                <a:spcPct val="0"/>
              </a:spcBef>
            </a:pPr>
            <a:r>
              <a:rPr lang="en-US" sz="1200" b="1" spc="-12">
                <a:solidFill>
                  <a:srgbClr val="ECF0F1"/>
                </a:solidFill>
                <a:latin typeface="Telegraf Bold"/>
                <a:ea typeface="Telegraf Bold"/>
                <a:cs typeface="Telegraf Bold"/>
                <a:sym typeface="Telegraf Bold"/>
              </a:rPr>
              <a:t>NOTAS DE REFERENCIA</a:t>
            </a:r>
          </a:p>
        </p:txBody>
      </p:sp>
      <p:sp>
        <p:nvSpPr>
          <p:cNvPr id="10" name="TextBox 10"/>
          <p:cNvSpPr txBox="1"/>
          <p:nvPr/>
        </p:nvSpPr>
        <p:spPr>
          <a:xfrm>
            <a:off x="17406193" y="9676442"/>
            <a:ext cx="152400" cy="190500"/>
          </a:xfrm>
          <a:prstGeom prst="rect">
            <a:avLst/>
          </a:prstGeom>
        </p:spPr>
        <p:txBody>
          <a:bodyPr wrap="none" lIns="0" tIns="0" rIns="0" bIns="0" rtlCol="0" anchor="t">
            <a:spAutoFit/>
          </a:bodyPr>
          <a:lstStyle/>
          <a:p>
            <a:pPr algn="r">
              <a:lnSpc>
                <a:spcPts val="1679"/>
              </a:lnSpc>
              <a:spcBef>
                <a:spcPct val="0"/>
              </a:spcBef>
            </a:pPr>
            <a:r>
              <a:rPr lang="en-US" sz="1200" b="1">
                <a:solidFill>
                  <a:srgbClr val="ECF0F1"/>
                </a:solidFill>
                <a:latin typeface="Telegraf Bold"/>
                <a:ea typeface="Telegraf Bold"/>
                <a:cs typeface="Telegraf Bold"/>
                <a:sym typeface="Telegraf Bold"/>
              </a:rPr>
              <a:t>13</a:t>
            </a:r>
          </a:p>
        </p:txBody>
      </p:sp>
      <p:sp>
        <p:nvSpPr>
          <p:cNvPr id="11" name="TextBox 11"/>
          <p:cNvSpPr txBox="1"/>
          <p:nvPr/>
        </p:nvSpPr>
        <p:spPr>
          <a:xfrm>
            <a:off x="152400" y="2816395"/>
            <a:ext cx="13963650" cy="6430991"/>
          </a:xfrm>
          <a:prstGeom prst="rect">
            <a:avLst/>
          </a:prstGeom>
        </p:spPr>
        <p:txBody>
          <a:bodyPr wrap="square" lIns="0" tIns="0" rIns="0" bIns="0" rtlCol="0" anchor="t">
            <a:spAutoFit/>
          </a:bodyPr>
          <a:lstStyle/>
          <a:p>
            <a:pPr marL="457200" lvl="0" indent="-457200">
              <a:buFont typeface="+mj-lt"/>
              <a:buAutoNum type="arabicPeriod"/>
            </a:pPr>
            <a:r>
              <a:rPr lang="es-AR" sz="2200" dirty="0">
                <a:solidFill>
                  <a:schemeClr val="bg1"/>
                </a:solidFill>
              </a:rPr>
              <a:t>International Agency </a:t>
            </a:r>
            <a:r>
              <a:rPr lang="es-AR" sz="2200" dirty="0" err="1">
                <a:solidFill>
                  <a:schemeClr val="bg1"/>
                </a:solidFill>
              </a:rPr>
              <a:t>for</a:t>
            </a:r>
            <a:r>
              <a:rPr lang="es-AR" sz="2200" dirty="0">
                <a:solidFill>
                  <a:schemeClr val="bg1"/>
                </a:solidFill>
              </a:rPr>
              <a:t> </a:t>
            </a:r>
            <a:r>
              <a:rPr lang="es-AR" sz="2200" dirty="0" err="1">
                <a:solidFill>
                  <a:schemeClr val="bg1"/>
                </a:solidFill>
              </a:rPr>
              <a:t>Research</a:t>
            </a:r>
            <a:r>
              <a:rPr lang="es-AR" sz="2200" dirty="0">
                <a:solidFill>
                  <a:schemeClr val="bg1"/>
                </a:solidFill>
              </a:rPr>
              <a:t> </a:t>
            </a:r>
            <a:r>
              <a:rPr lang="es-AR" sz="2200" dirty="0" err="1">
                <a:solidFill>
                  <a:schemeClr val="bg1"/>
                </a:solidFill>
              </a:rPr>
              <a:t>on</a:t>
            </a:r>
            <a:r>
              <a:rPr lang="es-AR" sz="2200" dirty="0">
                <a:solidFill>
                  <a:schemeClr val="bg1"/>
                </a:solidFill>
              </a:rPr>
              <a:t> </a:t>
            </a:r>
            <a:r>
              <a:rPr lang="es-AR" sz="2200" dirty="0" err="1">
                <a:solidFill>
                  <a:schemeClr val="bg1"/>
                </a:solidFill>
              </a:rPr>
              <a:t>Cancer</a:t>
            </a:r>
            <a:r>
              <a:rPr lang="es-AR" sz="2200" dirty="0">
                <a:solidFill>
                  <a:schemeClr val="bg1"/>
                </a:solidFill>
              </a:rPr>
              <a:t> (IARC). </a:t>
            </a:r>
            <a:r>
              <a:rPr lang="es-AR" sz="2200" dirty="0" err="1">
                <a:solidFill>
                  <a:schemeClr val="bg1"/>
                </a:solidFill>
              </a:rPr>
              <a:t>Drinking</a:t>
            </a:r>
            <a:r>
              <a:rPr lang="es-AR" sz="2200" dirty="0">
                <a:solidFill>
                  <a:schemeClr val="bg1"/>
                </a:solidFill>
              </a:rPr>
              <a:t> </a:t>
            </a:r>
            <a:r>
              <a:rPr lang="es-AR" sz="2200" dirty="0" err="1">
                <a:solidFill>
                  <a:schemeClr val="bg1"/>
                </a:solidFill>
              </a:rPr>
              <a:t>of</a:t>
            </a:r>
            <a:r>
              <a:rPr lang="es-AR" sz="2200" dirty="0">
                <a:solidFill>
                  <a:schemeClr val="bg1"/>
                </a:solidFill>
              </a:rPr>
              <a:t> </a:t>
            </a:r>
            <a:r>
              <a:rPr lang="es-AR" sz="2200" dirty="0" err="1">
                <a:solidFill>
                  <a:schemeClr val="bg1"/>
                </a:solidFill>
              </a:rPr>
              <a:t>very</a:t>
            </a:r>
            <a:r>
              <a:rPr lang="es-AR" sz="2200" dirty="0">
                <a:solidFill>
                  <a:schemeClr val="bg1"/>
                </a:solidFill>
              </a:rPr>
              <a:t> </a:t>
            </a:r>
            <a:r>
              <a:rPr lang="es-AR" sz="2200" dirty="0" err="1">
                <a:solidFill>
                  <a:schemeClr val="bg1"/>
                </a:solidFill>
              </a:rPr>
              <a:t>hot</a:t>
            </a:r>
            <a:r>
              <a:rPr lang="es-AR" sz="2200" dirty="0">
                <a:solidFill>
                  <a:schemeClr val="bg1"/>
                </a:solidFill>
              </a:rPr>
              <a:t> </a:t>
            </a:r>
            <a:r>
              <a:rPr lang="es-AR" sz="2200" dirty="0" err="1">
                <a:solidFill>
                  <a:schemeClr val="bg1"/>
                </a:solidFill>
              </a:rPr>
              <a:t>beverages</a:t>
            </a:r>
            <a:r>
              <a:rPr lang="es-AR" sz="2200" dirty="0">
                <a:solidFill>
                  <a:schemeClr val="bg1"/>
                </a:solidFill>
              </a:rPr>
              <a:t> and mate. IARC </a:t>
            </a:r>
            <a:r>
              <a:rPr lang="es-AR" sz="2200" dirty="0" err="1">
                <a:solidFill>
                  <a:schemeClr val="bg1"/>
                </a:solidFill>
              </a:rPr>
              <a:t>Monogr</a:t>
            </a:r>
            <a:r>
              <a:rPr lang="es-AR" sz="2200" dirty="0">
                <a:solidFill>
                  <a:schemeClr val="bg1"/>
                </a:solidFill>
              </a:rPr>
              <a:t> </a:t>
            </a:r>
            <a:r>
              <a:rPr lang="es-AR" sz="2200" dirty="0" err="1">
                <a:solidFill>
                  <a:schemeClr val="bg1"/>
                </a:solidFill>
              </a:rPr>
              <a:t>Eval</a:t>
            </a:r>
            <a:r>
              <a:rPr lang="es-AR" sz="2200" dirty="0">
                <a:solidFill>
                  <a:schemeClr val="bg1"/>
                </a:solidFill>
              </a:rPr>
              <a:t> </a:t>
            </a:r>
            <a:r>
              <a:rPr lang="es-AR" sz="2200" dirty="0" err="1">
                <a:solidFill>
                  <a:schemeClr val="bg1"/>
                </a:solidFill>
              </a:rPr>
              <a:t>Carcinog</a:t>
            </a:r>
            <a:r>
              <a:rPr lang="es-AR" sz="2200" dirty="0">
                <a:solidFill>
                  <a:schemeClr val="bg1"/>
                </a:solidFill>
              </a:rPr>
              <a:t> </a:t>
            </a:r>
            <a:r>
              <a:rPr lang="es-AR" sz="2200" dirty="0" err="1">
                <a:solidFill>
                  <a:schemeClr val="bg1"/>
                </a:solidFill>
              </a:rPr>
              <a:t>Risks</a:t>
            </a:r>
            <a:r>
              <a:rPr lang="es-AR" sz="2200" dirty="0">
                <a:solidFill>
                  <a:schemeClr val="bg1"/>
                </a:solidFill>
              </a:rPr>
              <a:t> Hum. 2018;116:1–15. </a:t>
            </a:r>
            <a:r>
              <a:rPr lang="es-AR" sz="2200" u="sng" dirty="0">
                <a:solidFill>
                  <a:schemeClr val="bg1"/>
                </a:solidFill>
                <a:hlinkClick r:id="rId2">
                  <a:extLst>
                    <a:ext uri="{A12FA001-AC4F-418D-AE19-62706E023703}">
                      <ahyp:hlinkClr xmlns:ahyp="http://schemas.microsoft.com/office/drawing/2018/hyperlinkcolor" val="tx"/>
                    </a:ext>
                  </a:extLst>
                </a:hlinkClick>
              </a:rPr>
              <a:t>https://publications.iarc.fr/Book-And-Report-Series/Iarc-Monographs-On-The-Identification-Of-Carcinogenic-Hazards-To-Humans/Drinking-of-Very-Hot-Beverages-and-Mate-2018 </a:t>
            </a:r>
            <a:endParaRPr lang="es-AR" sz="2200" dirty="0">
              <a:solidFill>
                <a:schemeClr val="bg1"/>
              </a:solidFill>
            </a:endParaRPr>
          </a:p>
          <a:p>
            <a:pPr marL="457200" lvl="0" indent="-457200">
              <a:buFont typeface="+mj-lt"/>
              <a:buAutoNum type="arabicPeriod"/>
            </a:pPr>
            <a:r>
              <a:rPr lang="es-AR" sz="2200" dirty="0" err="1">
                <a:solidFill>
                  <a:schemeClr val="bg1"/>
                </a:solidFill>
              </a:rPr>
              <a:t>Islami</a:t>
            </a:r>
            <a:r>
              <a:rPr lang="es-AR" sz="2200" dirty="0">
                <a:solidFill>
                  <a:schemeClr val="bg1"/>
                </a:solidFill>
              </a:rPr>
              <a:t> F, </a:t>
            </a:r>
            <a:r>
              <a:rPr lang="es-AR" sz="2200" dirty="0" err="1">
                <a:solidFill>
                  <a:schemeClr val="bg1"/>
                </a:solidFill>
              </a:rPr>
              <a:t>Pourshams</a:t>
            </a:r>
            <a:r>
              <a:rPr lang="es-AR" sz="2200" dirty="0">
                <a:solidFill>
                  <a:schemeClr val="bg1"/>
                </a:solidFill>
              </a:rPr>
              <a:t> A, </a:t>
            </a:r>
            <a:r>
              <a:rPr lang="es-AR" sz="2200" dirty="0" err="1">
                <a:solidFill>
                  <a:schemeClr val="bg1"/>
                </a:solidFill>
              </a:rPr>
              <a:t>Nasrollahzadeh</a:t>
            </a:r>
            <a:r>
              <a:rPr lang="es-AR" sz="2200" dirty="0">
                <a:solidFill>
                  <a:schemeClr val="bg1"/>
                </a:solidFill>
              </a:rPr>
              <a:t> D, </a:t>
            </a:r>
            <a:r>
              <a:rPr lang="es-AR" sz="2200" dirty="0" err="1">
                <a:solidFill>
                  <a:schemeClr val="bg1"/>
                </a:solidFill>
              </a:rPr>
              <a:t>Kamangar</a:t>
            </a:r>
            <a:r>
              <a:rPr lang="es-AR" sz="2200" dirty="0">
                <a:solidFill>
                  <a:schemeClr val="bg1"/>
                </a:solidFill>
              </a:rPr>
              <a:t> F, </a:t>
            </a:r>
            <a:r>
              <a:rPr lang="es-AR" sz="2200" dirty="0" err="1">
                <a:solidFill>
                  <a:schemeClr val="bg1"/>
                </a:solidFill>
              </a:rPr>
              <a:t>Fahimi</a:t>
            </a:r>
            <a:r>
              <a:rPr lang="es-AR" sz="2200" dirty="0">
                <a:solidFill>
                  <a:schemeClr val="bg1"/>
                </a:solidFill>
              </a:rPr>
              <a:t> S, </a:t>
            </a:r>
            <a:r>
              <a:rPr lang="es-AR" sz="2200" dirty="0" err="1">
                <a:solidFill>
                  <a:schemeClr val="bg1"/>
                </a:solidFill>
              </a:rPr>
              <a:t>Khademi</a:t>
            </a:r>
            <a:r>
              <a:rPr lang="es-AR" sz="2200" dirty="0">
                <a:solidFill>
                  <a:schemeClr val="bg1"/>
                </a:solidFill>
              </a:rPr>
              <a:t> H, et al. Tea </a:t>
            </a:r>
            <a:r>
              <a:rPr lang="es-AR" sz="2200" dirty="0" err="1">
                <a:solidFill>
                  <a:schemeClr val="bg1"/>
                </a:solidFill>
              </a:rPr>
              <a:t>drinking</a:t>
            </a:r>
            <a:r>
              <a:rPr lang="es-AR" sz="2200" dirty="0">
                <a:solidFill>
                  <a:schemeClr val="bg1"/>
                </a:solidFill>
              </a:rPr>
              <a:t> </a:t>
            </a:r>
            <a:r>
              <a:rPr lang="es-AR" sz="2200" dirty="0" err="1">
                <a:solidFill>
                  <a:schemeClr val="bg1"/>
                </a:solidFill>
              </a:rPr>
              <a:t>habits</a:t>
            </a:r>
            <a:r>
              <a:rPr lang="es-AR" sz="2200" dirty="0">
                <a:solidFill>
                  <a:schemeClr val="bg1"/>
                </a:solidFill>
              </a:rPr>
              <a:t> and </a:t>
            </a:r>
            <a:r>
              <a:rPr lang="es-AR" sz="2200" dirty="0" err="1">
                <a:solidFill>
                  <a:schemeClr val="bg1"/>
                </a:solidFill>
              </a:rPr>
              <a:t>oesophageal</a:t>
            </a:r>
            <a:r>
              <a:rPr lang="es-AR" sz="2200" dirty="0">
                <a:solidFill>
                  <a:schemeClr val="bg1"/>
                </a:solidFill>
              </a:rPr>
              <a:t> </a:t>
            </a:r>
            <a:r>
              <a:rPr lang="es-AR" sz="2200" dirty="0" err="1">
                <a:solidFill>
                  <a:schemeClr val="bg1"/>
                </a:solidFill>
              </a:rPr>
              <a:t>cancer</a:t>
            </a:r>
            <a:r>
              <a:rPr lang="es-AR" sz="2200" dirty="0">
                <a:solidFill>
                  <a:schemeClr val="bg1"/>
                </a:solidFill>
              </a:rPr>
              <a:t> in a </a:t>
            </a:r>
            <a:r>
              <a:rPr lang="es-AR" sz="2200" dirty="0" err="1">
                <a:solidFill>
                  <a:schemeClr val="bg1"/>
                </a:solidFill>
              </a:rPr>
              <a:t>high-risk</a:t>
            </a:r>
            <a:r>
              <a:rPr lang="es-AR" sz="2200" dirty="0">
                <a:solidFill>
                  <a:schemeClr val="bg1"/>
                </a:solidFill>
              </a:rPr>
              <a:t> </a:t>
            </a:r>
            <a:r>
              <a:rPr lang="es-AR" sz="2200" dirty="0" err="1">
                <a:solidFill>
                  <a:schemeClr val="bg1"/>
                </a:solidFill>
              </a:rPr>
              <a:t>area</a:t>
            </a:r>
            <a:r>
              <a:rPr lang="es-AR" sz="2200" dirty="0">
                <a:solidFill>
                  <a:schemeClr val="bg1"/>
                </a:solidFill>
              </a:rPr>
              <a:t> in </a:t>
            </a:r>
            <a:r>
              <a:rPr lang="es-AR" sz="2200" dirty="0" err="1">
                <a:solidFill>
                  <a:schemeClr val="bg1"/>
                </a:solidFill>
              </a:rPr>
              <a:t>northern</a:t>
            </a:r>
            <a:r>
              <a:rPr lang="es-AR" sz="2200" dirty="0">
                <a:solidFill>
                  <a:schemeClr val="bg1"/>
                </a:solidFill>
              </a:rPr>
              <a:t> </a:t>
            </a:r>
            <a:r>
              <a:rPr lang="es-AR" sz="2200" dirty="0" err="1">
                <a:solidFill>
                  <a:schemeClr val="bg1"/>
                </a:solidFill>
              </a:rPr>
              <a:t>Iran</a:t>
            </a:r>
            <a:r>
              <a:rPr lang="es-AR" sz="2200" dirty="0">
                <a:solidFill>
                  <a:schemeClr val="bg1"/>
                </a:solidFill>
              </a:rPr>
              <a:t>: a case-control </a:t>
            </a:r>
            <a:r>
              <a:rPr lang="es-AR" sz="2200" dirty="0" err="1">
                <a:solidFill>
                  <a:schemeClr val="bg1"/>
                </a:solidFill>
              </a:rPr>
              <a:t>study</a:t>
            </a:r>
            <a:r>
              <a:rPr lang="es-AR" sz="2200" dirty="0">
                <a:solidFill>
                  <a:schemeClr val="bg1"/>
                </a:solidFill>
              </a:rPr>
              <a:t>. </a:t>
            </a:r>
            <a:r>
              <a:rPr lang="es-AR" sz="2200" dirty="0" err="1">
                <a:solidFill>
                  <a:schemeClr val="bg1"/>
                </a:solidFill>
              </a:rPr>
              <a:t>Int</a:t>
            </a:r>
            <a:r>
              <a:rPr lang="es-AR" sz="2200" dirty="0">
                <a:solidFill>
                  <a:schemeClr val="bg1"/>
                </a:solidFill>
              </a:rPr>
              <a:t> J </a:t>
            </a:r>
            <a:r>
              <a:rPr lang="es-AR" sz="2200" dirty="0" err="1">
                <a:solidFill>
                  <a:schemeClr val="bg1"/>
                </a:solidFill>
              </a:rPr>
              <a:t>Cancer</a:t>
            </a:r>
            <a:r>
              <a:rPr lang="es-AR" sz="2200" dirty="0">
                <a:solidFill>
                  <a:schemeClr val="bg1"/>
                </a:solidFill>
              </a:rPr>
              <a:t>. 2009;124(8):1982–8. </a:t>
            </a:r>
            <a:r>
              <a:rPr lang="es-AR" sz="2200" u="sng" dirty="0">
                <a:solidFill>
                  <a:schemeClr val="bg1"/>
                </a:solidFill>
                <a:hlinkClick r:id="rId3">
                  <a:extLst>
                    <a:ext uri="{A12FA001-AC4F-418D-AE19-62706E023703}">
                      <ahyp:hlinkClr xmlns:ahyp="http://schemas.microsoft.com/office/drawing/2018/hyperlinkcolor" val="tx"/>
                    </a:ext>
                  </a:extLst>
                </a:hlinkClick>
              </a:rPr>
              <a:t>https://doi.org/10.1002/ijc.24157 </a:t>
            </a:r>
            <a:endParaRPr lang="es-AR" sz="2200" dirty="0">
              <a:solidFill>
                <a:schemeClr val="bg1"/>
              </a:solidFill>
            </a:endParaRPr>
          </a:p>
          <a:p>
            <a:pPr marL="457200" lvl="0" indent="-457200">
              <a:buFont typeface="+mj-lt"/>
              <a:buAutoNum type="arabicPeriod"/>
            </a:pPr>
            <a:r>
              <a:rPr lang="es-AR" sz="2200" dirty="0">
                <a:solidFill>
                  <a:schemeClr val="bg1"/>
                </a:solidFill>
              </a:rPr>
              <a:t>González-Moles MÁ, Ruiz-Ávila I, Bravo M. </a:t>
            </a:r>
            <a:r>
              <a:rPr lang="es-AR" sz="2200" dirty="0" err="1">
                <a:solidFill>
                  <a:schemeClr val="bg1"/>
                </a:solidFill>
              </a:rPr>
              <a:t>Thermal</a:t>
            </a:r>
            <a:r>
              <a:rPr lang="es-AR" sz="2200" dirty="0">
                <a:solidFill>
                  <a:schemeClr val="bg1"/>
                </a:solidFill>
              </a:rPr>
              <a:t> </a:t>
            </a:r>
            <a:r>
              <a:rPr lang="es-AR" sz="2200" dirty="0" err="1">
                <a:solidFill>
                  <a:schemeClr val="bg1"/>
                </a:solidFill>
              </a:rPr>
              <a:t>keratosis</a:t>
            </a:r>
            <a:r>
              <a:rPr lang="es-AR" sz="2200" dirty="0">
                <a:solidFill>
                  <a:schemeClr val="bg1"/>
                </a:solidFill>
              </a:rPr>
              <a:t> </a:t>
            </a:r>
            <a:r>
              <a:rPr lang="es-AR" sz="2200" dirty="0" err="1">
                <a:solidFill>
                  <a:schemeClr val="bg1"/>
                </a:solidFill>
              </a:rPr>
              <a:t>of</a:t>
            </a:r>
            <a:r>
              <a:rPr lang="es-AR" sz="2200" dirty="0">
                <a:solidFill>
                  <a:schemeClr val="bg1"/>
                </a:solidFill>
              </a:rPr>
              <a:t> </a:t>
            </a:r>
            <a:r>
              <a:rPr lang="es-AR" sz="2200" dirty="0" err="1">
                <a:solidFill>
                  <a:schemeClr val="bg1"/>
                </a:solidFill>
              </a:rPr>
              <a:t>the</a:t>
            </a:r>
            <a:r>
              <a:rPr lang="es-AR" sz="2200" dirty="0">
                <a:solidFill>
                  <a:schemeClr val="bg1"/>
                </a:solidFill>
              </a:rPr>
              <a:t> </a:t>
            </a:r>
            <a:r>
              <a:rPr lang="es-AR" sz="2200" dirty="0" err="1">
                <a:solidFill>
                  <a:schemeClr val="bg1"/>
                </a:solidFill>
              </a:rPr>
              <a:t>palate</a:t>
            </a:r>
            <a:r>
              <a:rPr lang="es-AR" sz="2200" dirty="0">
                <a:solidFill>
                  <a:schemeClr val="bg1"/>
                </a:solidFill>
              </a:rPr>
              <a:t>: a </a:t>
            </a:r>
            <a:r>
              <a:rPr lang="es-AR" sz="2200" dirty="0" err="1">
                <a:solidFill>
                  <a:schemeClr val="bg1"/>
                </a:solidFill>
              </a:rPr>
              <a:t>clinical</a:t>
            </a:r>
            <a:r>
              <a:rPr lang="es-AR" sz="2200" dirty="0">
                <a:solidFill>
                  <a:schemeClr val="bg1"/>
                </a:solidFill>
              </a:rPr>
              <a:t> and </a:t>
            </a:r>
            <a:r>
              <a:rPr lang="es-AR" sz="2200" dirty="0" err="1">
                <a:solidFill>
                  <a:schemeClr val="bg1"/>
                </a:solidFill>
              </a:rPr>
              <a:t>histopathological</a:t>
            </a:r>
            <a:r>
              <a:rPr lang="es-AR" sz="2200" dirty="0">
                <a:solidFill>
                  <a:schemeClr val="bg1"/>
                </a:solidFill>
              </a:rPr>
              <a:t> </a:t>
            </a:r>
            <a:r>
              <a:rPr lang="es-AR" sz="2200" dirty="0" err="1">
                <a:solidFill>
                  <a:schemeClr val="bg1"/>
                </a:solidFill>
              </a:rPr>
              <a:t>study</a:t>
            </a:r>
            <a:r>
              <a:rPr lang="es-AR" sz="2200" dirty="0">
                <a:solidFill>
                  <a:schemeClr val="bg1"/>
                </a:solidFill>
              </a:rPr>
              <a:t> </a:t>
            </a:r>
            <a:r>
              <a:rPr lang="es-AR" sz="2200" dirty="0" err="1">
                <a:solidFill>
                  <a:schemeClr val="bg1"/>
                </a:solidFill>
              </a:rPr>
              <a:t>of</a:t>
            </a:r>
            <a:r>
              <a:rPr lang="es-AR" sz="2200" dirty="0">
                <a:solidFill>
                  <a:schemeClr val="bg1"/>
                </a:solidFill>
              </a:rPr>
              <a:t> 45 cases. </a:t>
            </a:r>
            <a:r>
              <a:rPr lang="es-AR" sz="2200" dirty="0" err="1">
                <a:solidFill>
                  <a:schemeClr val="bg1"/>
                </a:solidFill>
              </a:rPr>
              <a:t>Med</a:t>
            </a:r>
            <a:r>
              <a:rPr lang="es-AR" sz="2200" dirty="0">
                <a:solidFill>
                  <a:schemeClr val="bg1"/>
                </a:solidFill>
              </a:rPr>
              <a:t> Oral Patol Oral </a:t>
            </a:r>
            <a:r>
              <a:rPr lang="es-AR" sz="2200" dirty="0" err="1">
                <a:solidFill>
                  <a:schemeClr val="bg1"/>
                </a:solidFill>
              </a:rPr>
              <a:t>Cir</a:t>
            </a:r>
            <a:r>
              <a:rPr lang="es-AR" sz="2200" dirty="0">
                <a:solidFill>
                  <a:schemeClr val="bg1"/>
                </a:solidFill>
              </a:rPr>
              <a:t> Bucal. 2017;22(3):e345–50. </a:t>
            </a:r>
            <a:r>
              <a:rPr lang="es-AR" sz="2200" u="sng" dirty="0">
                <a:solidFill>
                  <a:schemeClr val="bg1"/>
                </a:solidFill>
                <a:hlinkClick r:id="rId4">
                  <a:extLst>
                    <a:ext uri="{A12FA001-AC4F-418D-AE19-62706E023703}">
                      <ahyp:hlinkClr xmlns:ahyp="http://schemas.microsoft.com/office/drawing/2018/hyperlinkcolor" val="tx"/>
                    </a:ext>
                  </a:extLst>
                </a:hlinkClick>
              </a:rPr>
              <a:t>https://doi.org/10.4317/medoral.21425 </a:t>
            </a:r>
            <a:endParaRPr lang="es-AR" sz="2200" dirty="0">
              <a:solidFill>
                <a:schemeClr val="bg1"/>
              </a:solidFill>
            </a:endParaRPr>
          </a:p>
          <a:p>
            <a:pPr marL="457200" lvl="0" indent="-457200">
              <a:buFont typeface="+mj-lt"/>
              <a:buAutoNum type="arabicPeriod"/>
            </a:pPr>
            <a:r>
              <a:rPr lang="es-AR" sz="2200" dirty="0" err="1">
                <a:solidFill>
                  <a:schemeClr val="bg1"/>
                </a:solidFill>
              </a:rPr>
              <a:t>Patil</a:t>
            </a:r>
            <a:r>
              <a:rPr lang="es-AR" sz="2200" dirty="0">
                <a:solidFill>
                  <a:schemeClr val="bg1"/>
                </a:solidFill>
              </a:rPr>
              <a:t> A, Rao RS, </a:t>
            </a:r>
            <a:r>
              <a:rPr lang="es-AR" sz="2200" dirty="0" err="1">
                <a:solidFill>
                  <a:schemeClr val="bg1"/>
                </a:solidFill>
              </a:rPr>
              <a:t>Ganavi</a:t>
            </a:r>
            <a:r>
              <a:rPr lang="es-AR" sz="2200" dirty="0">
                <a:solidFill>
                  <a:schemeClr val="bg1"/>
                </a:solidFill>
              </a:rPr>
              <a:t> BS, </a:t>
            </a:r>
            <a:r>
              <a:rPr lang="es-AR" sz="2200" dirty="0" err="1">
                <a:solidFill>
                  <a:schemeClr val="bg1"/>
                </a:solidFill>
              </a:rPr>
              <a:t>Majumdar</a:t>
            </a:r>
            <a:r>
              <a:rPr lang="es-AR" sz="2200" dirty="0">
                <a:solidFill>
                  <a:schemeClr val="bg1"/>
                </a:solidFill>
              </a:rPr>
              <a:t> S. </a:t>
            </a:r>
            <a:r>
              <a:rPr lang="es-AR" sz="2200" dirty="0" err="1">
                <a:solidFill>
                  <a:schemeClr val="bg1"/>
                </a:solidFill>
              </a:rPr>
              <a:t>Histomorphometric</a:t>
            </a:r>
            <a:r>
              <a:rPr lang="es-AR" sz="2200" dirty="0">
                <a:solidFill>
                  <a:schemeClr val="bg1"/>
                </a:solidFill>
              </a:rPr>
              <a:t> </a:t>
            </a:r>
            <a:r>
              <a:rPr lang="es-AR" sz="2200" dirty="0" err="1">
                <a:solidFill>
                  <a:schemeClr val="bg1"/>
                </a:solidFill>
              </a:rPr>
              <a:t>analysis</a:t>
            </a:r>
            <a:r>
              <a:rPr lang="es-AR" sz="2200" dirty="0">
                <a:solidFill>
                  <a:schemeClr val="bg1"/>
                </a:solidFill>
              </a:rPr>
              <a:t> </a:t>
            </a:r>
            <a:r>
              <a:rPr lang="es-AR" sz="2200" dirty="0" err="1">
                <a:solidFill>
                  <a:schemeClr val="bg1"/>
                </a:solidFill>
              </a:rPr>
              <a:t>of</a:t>
            </a:r>
            <a:r>
              <a:rPr lang="es-AR" sz="2200" dirty="0">
                <a:solidFill>
                  <a:schemeClr val="bg1"/>
                </a:solidFill>
              </a:rPr>
              <a:t> normal </a:t>
            </a:r>
            <a:r>
              <a:rPr lang="es-AR" sz="2200" dirty="0" err="1">
                <a:solidFill>
                  <a:schemeClr val="bg1"/>
                </a:solidFill>
              </a:rPr>
              <a:t>buccal</a:t>
            </a:r>
            <a:r>
              <a:rPr lang="es-AR" sz="2200" dirty="0">
                <a:solidFill>
                  <a:schemeClr val="bg1"/>
                </a:solidFill>
              </a:rPr>
              <a:t> mucosa: a </a:t>
            </a:r>
            <a:r>
              <a:rPr lang="es-AR" sz="2200" dirty="0" err="1">
                <a:solidFill>
                  <a:schemeClr val="bg1"/>
                </a:solidFill>
              </a:rPr>
              <a:t>baseline</a:t>
            </a:r>
            <a:r>
              <a:rPr lang="es-AR" sz="2200" dirty="0">
                <a:solidFill>
                  <a:schemeClr val="bg1"/>
                </a:solidFill>
              </a:rPr>
              <a:t> </a:t>
            </a:r>
            <a:r>
              <a:rPr lang="es-AR" sz="2200" dirty="0" err="1">
                <a:solidFill>
                  <a:schemeClr val="bg1"/>
                </a:solidFill>
              </a:rPr>
              <a:t>for</a:t>
            </a:r>
            <a:r>
              <a:rPr lang="es-AR" sz="2200" dirty="0">
                <a:solidFill>
                  <a:schemeClr val="bg1"/>
                </a:solidFill>
              </a:rPr>
              <a:t> </a:t>
            </a:r>
            <a:r>
              <a:rPr lang="es-AR" sz="2200" dirty="0" err="1">
                <a:solidFill>
                  <a:schemeClr val="bg1"/>
                </a:solidFill>
              </a:rPr>
              <a:t>early</a:t>
            </a:r>
            <a:r>
              <a:rPr lang="es-AR" sz="2200" dirty="0">
                <a:solidFill>
                  <a:schemeClr val="bg1"/>
                </a:solidFill>
              </a:rPr>
              <a:t> diagnosis </a:t>
            </a:r>
            <a:r>
              <a:rPr lang="es-AR" sz="2200" dirty="0" err="1">
                <a:solidFill>
                  <a:schemeClr val="bg1"/>
                </a:solidFill>
              </a:rPr>
              <a:t>of</a:t>
            </a:r>
            <a:r>
              <a:rPr lang="es-AR" sz="2200" dirty="0">
                <a:solidFill>
                  <a:schemeClr val="bg1"/>
                </a:solidFill>
              </a:rPr>
              <a:t> oral </a:t>
            </a:r>
            <a:r>
              <a:rPr lang="es-AR" sz="2200" dirty="0" err="1">
                <a:solidFill>
                  <a:schemeClr val="bg1"/>
                </a:solidFill>
              </a:rPr>
              <a:t>premalignant</a:t>
            </a:r>
            <a:r>
              <a:rPr lang="es-AR" sz="2200" dirty="0">
                <a:solidFill>
                  <a:schemeClr val="bg1"/>
                </a:solidFill>
              </a:rPr>
              <a:t> </a:t>
            </a:r>
            <a:r>
              <a:rPr lang="es-AR" sz="2200" dirty="0" err="1">
                <a:solidFill>
                  <a:schemeClr val="bg1"/>
                </a:solidFill>
              </a:rPr>
              <a:t>lesions</a:t>
            </a:r>
            <a:r>
              <a:rPr lang="es-AR" sz="2200" dirty="0">
                <a:solidFill>
                  <a:schemeClr val="bg1"/>
                </a:solidFill>
              </a:rPr>
              <a:t>. J Oral </a:t>
            </a:r>
            <a:r>
              <a:rPr lang="es-AR" sz="2200" dirty="0" err="1">
                <a:solidFill>
                  <a:schemeClr val="bg1"/>
                </a:solidFill>
              </a:rPr>
              <a:t>Maxillofac</a:t>
            </a:r>
            <a:r>
              <a:rPr lang="es-AR" sz="2200" dirty="0">
                <a:solidFill>
                  <a:schemeClr val="bg1"/>
                </a:solidFill>
              </a:rPr>
              <a:t> </a:t>
            </a:r>
            <a:r>
              <a:rPr lang="es-AR" sz="2200" dirty="0" err="1">
                <a:solidFill>
                  <a:schemeClr val="bg1"/>
                </a:solidFill>
              </a:rPr>
              <a:t>Pathol</a:t>
            </a:r>
            <a:r>
              <a:rPr lang="es-AR" sz="2200" dirty="0">
                <a:solidFill>
                  <a:schemeClr val="bg1"/>
                </a:solidFill>
              </a:rPr>
              <a:t>. 2014;18(</a:t>
            </a:r>
            <a:r>
              <a:rPr lang="es-AR" sz="2200" dirty="0" err="1">
                <a:solidFill>
                  <a:schemeClr val="bg1"/>
                </a:solidFill>
              </a:rPr>
              <a:t>Suppl</a:t>
            </a:r>
            <a:r>
              <a:rPr lang="es-AR" sz="2200" dirty="0">
                <a:solidFill>
                  <a:schemeClr val="bg1"/>
                </a:solidFill>
              </a:rPr>
              <a:t> 1):S36–40. </a:t>
            </a:r>
            <a:r>
              <a:rPr lang="es-AR" sz="2200" u="sng" dirty="0">
                <a:solidFill>
                  <a:schemeClr val="bg1"/>
                </a:solidFill>
                <a:hlinkClick r:id="rId5">
                  <a:extLst>
                    <a:ext uri="{A12FA001-AC4F-418D-AE19-62706E023703}">
                      <ahyp:hlinkClr xmlns:ahyp="http://schemas.microsoft.com/office/drawing/2018/hyperlinkcolor" val="tx"/>
                    </a:ext>
                  </a:extLst>
                </a:hlinkClick>
              </a:rPr>
              <a:t>https://doi.org/10.4103/0973-029X.131750 </a:t>
            </a:r>
            <a:endParaRPr lang="es-AR" sz="2200" dirty="0">
              <a:solidFill>
                <a:schemeClr val="bg1"/>
              </a:solidFill>
            </a:endParaRPr>
          </a:p>
          <a:p>
            <a:pPr marL="457200" lvl="0" indent="-457200">
              <a:buFont typeface="+mj-lt"/>
              <a:buAutoNum type="arabicPeriod"/>
            </a:pPr>
            <a:r>
              <a:rPr lang="es-AR" sz="2200" dirty="0" err="1">
                <a:solidFill>
                  <a:schemeClr val="bg1"/>
                </a:solidFill>
              </a:rPr>
              <a:t>Petti</a:t>
            </a:r>
            <a:r>
              <a:rPr lang="es-AR" sz="2200" dirty="0">
                <a:solidFill>
                  <a:schemeClr val="bg1"/>
                </a:solidFill>
              </a:rPr>
              <a:t> S, </a:t>
            </a:r>
            <a:r>
              <a:rPr lang="es-AR" sz="2200" dirty="0" err="1">
                <a:solidFill>
                  <a:schemeClr val="bg1"/>
                </a:solidFill>
              </a:rPr>
              <a:t>Scully</a:t>
            </a:r>
            <a:r>
              <a:rPr lang="es-AR" sz="2200" dirty="0">
                <a:solidFill>
                  <a:schemeClr val="bg1"/>
                </a:solidFill>
              </a:rPr>
              <a:t> C. </a:t>
            </a:r>
            <a:r>
              <a:rPr lang="es-AR" sz="2200" dirty="0" err="1">
                <a:solidFill>
                  <a:schemeClr val="bg1"/>
                </a:solidFill>
              </a:rPr>
              <a:t>Thermal</a:t>
            </a:r>
            <a:r>
              <a:rPr lang="es-AR" sz="2200" dirty="0">
                <a:solidFill>
                  <a:schemeClr val="bg1"/>
                </a:solidFill>
              </a:rPr>
              <a:t> injuries </a:t>
            </a:r>
            <a:r>
              <a:rPr lang="es-AR" sz="2200" dirty="0" err="1">
                <a:solidFill>
                  <a:schemeClr val="bg1"/>
                </a:solidFill>
              </a:rPr>
              <a:t>of</a:t>
            </a:r>
            <a:r>
              <a:rPr lang="es-AR" sz="2200" dirty="0">
                <a:solidFill>
                  <a:schemeClr val="bg1"/>
                </a:solidFill>
              </a:rPr>
              <a:t> </a:t>
            </a:r>
            <a:r>
              <a:rPr lang="es-AR" sz="2200" dirty="0" err="1">
                <a:solidFill>
                  <a:schemeClr val="bg1"/>
                </a:solidFill>
              </a:rPr>
              <a:t>the</a:t>
            </a:r>
            <a:r>
              <a:rPr lang="es-AR" sz="2200" dirty="0">
                <a:solidFill>
                  <a:schemeClr val="bg1"/>
                </a:solidFill>
              </a:rPr>
              <a:t> oral mucosa: a </a:t>
            </a:r>
            <a:r>
              <a:rPr lang="es-AR" sz="2200" dirty="0" err="1">
                <a:solidFill>
                  <a:schemeClr val="bg1"/>
                </a:solidFill>
              </a:rPr>
              <a:t>review</a:t>
            </a:r>
            <a:r>
              <a:rPr lang="es-AR" sz="2200" dirty="0">
                <a:solidFill>
                  <a:schemeClr val="bg1"/>
                </a:solidFill>
              </a:rPr>
              <a:t> </a:t>
            </a:r>
            <a:r>
              <a:rPr lang="es-AR" sz="2200" dirty="0" err="1">
                <a:solidFill>
                  <a:schemeClr val="bg1"/>
                </a:solidFill>
              </a:rPr>
              <a:t>of</a:t>
            </a:r>
            <a:r>
              <a:rPr lang="es-AR" sz="2200" dirty="0">
                <a:solidFill>
                  <a:schemeClr val="bg1"/>
                </a:solidFill>
              </a:rPr>
              <a:t> </a:t>
            </a:r>
            <a:r>
              <a:rPr lang="es-AR" sz="2200" dirty="0" err="1">
                <a:solidFill>
                  <a:schemeClr val="bg1"/>
                </a:solidFill>
              </a:rPr>
              <a:t>the</a:t>
            </a:r>
            <a:r>
              <a:rPr lang="es-AR" sz="2200" dirty="0">
                <a:solidFill>
                  <a:schemeClr val="bg1"/>
                </a:solidFill>
              </a:rPr>
              <a:t> </a:t>
            </a:r>
            <a:r>
              <a:rPr lang="es-AR" sz="2200" dirty="0" err="1">
                <a:solidFill>
                  <a:schemeClr val="bg1"/>
                </a:solidFill>
              </a:rPr>
              <a:t>literature</a:t>
            </a:r>
            <a:r>
              <a:rPr lang="es-AR" sz="2200" dirty="0">
                <a:solidFill>
                  <a:schemeClr val="bg1"/>
                </a:solidFill>
              </a:rPr>
              <a:t>. Oral </a:t>
            </a:r>
            <a:r>
              <a:rPr lang="es-AR" sz="2200" dirty="0" err="1">
                <a:solidFill>
                  <a:schemeClr val="bg1"/>
                </a:solidFill>
              </a:rPr>
              <a:t>Surg</a:t>
            </a:r>
            <a:r>
              <a:rPr lang="es-AR" sz="2200" dirty="0">
                <a:solidFill>
                  <a:schemeClr val="bg1"/>
                </a:solidFill>
              </a:rPr>
              <a:t> Oral </a:t>
            </a:r>
            <a:r>
              <a:rPr lang="es-AR" sz="2200" dirty="0" err="1">
                <a:solidFill>
                  <a:schemeClr val="bg1"/>
                </a:solidFill>
              </a:rPr>
              <a:t>Med</a:t>
            </a:r>
            <a:r>
              <a:rPr lang="es-AR" sz="2200" dirty="0">
                <a:solidFill>
                  <a:schemeClr val="bg1"/>
                </a:solidFill>
              </a:rPr>
              <a:t> Oral </a:t>
            </a:r>
            <a:r>
              <a:rPr lang="es-AR" sz="2200" dirty="0" err="1">
                <a:solidFill>
                  <a:schemeClr val="bg1"/>
                </a:solidFill>
              </a:rPr>
              <a:t>Pathol</a:t>
            </a:r>
            <a:r>
              <a:rPr lang="es-AR" sz="2200" dirty="0">
                <a:solidFill>
                  <a:schemeClr val="bg1"/>
                </a:solidFill>
              </a:rPr>
              <a:t> Oral </a:t>
            </a:r>
            <a:r>
              <a:rPr lang="es-AR" sz="2200" dirty="0" err="1">
                <a:solidFill>
                  <a:schemeClr val="bg1"/>
                </a:solidFill>
              </a:rPr>
              <a:t>Radiol</a:t>
            </a:r>
            <a:r>
              <a:rPr lang="es-AR" sz="2200" dirty="0">
                <a:solidFill>
                  <a:schemeClr val="bg1"/>
                </a:solidFill>
              </a:rPr>
              <a:t> </a:t>
            </a:r>
            <a:r>
              <a:rPr lang="es-AR" sz="2200" dirty="0" err="1">
                <a:solidFill>
                  <a:schemeClr val="bg1"/>
                </a:solidFill>
              </a:rPr>
              <a:t>Endod</a:t>
            </a:r>
            <a:r>
              <a:rPr lang="es-AR" sz="2200" dirty="0">
                <a:solidFill>
                  <a:schemeClr val="bg1"/>
                </a:solidFill>
              </a:rPr>
              <a:t>. 2009;108(1):e1–6. </a:t>
            </a:r>
            <a:r>
              <a:rPr lang="es-AR" sz="2200" u="sng" dirty="0">
                <a:solidFill>
                  <a:schemeClr val="bg1"/>
                </a:solidFill>
                <a:hlinkClick r:id="rId6">
                  <a:extLst>
                    <a:ext uri="{A12FA001-AC4F-418D-AE19-62706E023703}">
                      <ahyp:hlinkClr xmlns:ahyp="http://schemas.microsoft.com/office/drawing/2018/hyperlinkcolor" val="tx"/>
                    </a:ext>
                  </a:extLst>
                </a:hlinkClick>
              </a:rPr>
              <a:t>https://doi.org/10.1016/j.tripleo.2009.05.033 </a:t>
            </a:r>
            <a:endParaRPr lang="es-AR" sz="2200" dirty="0">
              <a:solidFill>
                <a:schemeClr val="bg1"/>
              </a:solidFill>
            </a:endParaRPr>
          </a:p>
          <a:p>
            <a:pPr marL="457200" lvl="0" indent="-457200">
              <a:buFont typeface="+mj-lt"/>
              <a:buAutoNum type="arabicPeriod"/>
            </a:pPr>
            <a:r>
              <a:rPr lang="es-AR" sz="2200" dirty="0" err="1">
                <a:solidFill>
                  <a:schemeClr val="bg1"/>
                </a:solidFill>
              </a:rPr>
              <a:t>Warnakulasuriya</a:t>
            </a:r>
            <a:r>
              <a:rPr lang="es-AR" sz="2200" dirty="0">
                <a:solidFill>
                  <a:schemeClr val="bg1"/>
                </a:solidFill>
              </a:rPr>
              <a:t> S, de Almeida OP. </a:t>
            </a:r>
            <a:r>
              <a:rPr lang="es-AR" sz="2200" dirty="0" err="1">
                <a:solidFill>
                  <a:schemeClr val="bg1"/>
                </a:solidFill>
              </a:rPr>
              <a:t>Thermal</a:t>
            </a:r>
            <a:r>
              <a:rPr lang="es-AR" sz="2200" dirty="0">
                <a:solidFill>
                  <a:schemeClr val="bg1"/>
                </a:solidFill>
              </a:rPr>
              <a:t> </a:t>
            </a:r>
            <a:r>
              <a:rPr lang="es-AR" sz="2200" dirty="0" err="1">
                <a:solidFill>
                  <a:schemeClr val="bg1"/>
                </a:solidFill>
              </a:rPr>
              <a:t>injury</a:t>
            </a:r>
            <a:r>
              <a:rPr lang="es-AR" sz="2200" dirty="0">
                <a:solidFill>
                  <a:schemeClr val="bg1"/>
                </a:solidFill>
              </a:rPr>
              <a:t> and oral mucosa: a </a:t>
            </a:r>
            <a:r>
              <a:rPr lang="es-AR" sz="2200" dirty="0" err="1">
                <a:solidFill>
                  <a:schemeClr val="bg1"/>
                </a:solidFill>
              </a:rPr>
              <a:t>review</a:t>
            </a:r>
            <a:r>
              <a:rPr lang="es-AR" sz="2200" dirty="0">
                <a:solidFill>
                  <a:schemeClr val="bg1"/>
                </a:solidFill>
              </a:rPr>
              <a:t>. Oral </a:t>
            </a:r>
            <a:r>
              <a:rPr lang="es-AR" sz="2200" dirty="0" err="1">
                <a:solidFill>
                  <a:schemeClr val="bg1"/>
                </a:solidFill>
              </a:rPr>
              <a:t>Dis</a:t>
            </a:r>
            <a:r>
              <a:rPr lang="es-AR" sz="2200" dirty="0">
                <a:solidFill>
                  <a:schemeClr val="bg1"/>
                </a:solidFill>
              </a:rPr>
              <a:t>. 2021;27(3):459–65. </a:t>
            </a:r>
            <a:r>
              <a:rPr lang="es-AR" sz="2200" u="sng" dirty="0">
                <a:solidFill>
                  <a:schemeClr val="bg1"/>
                </a:solidFill>
                <a:hlinkClick r:id="rId7">
                  <a:extLst>
                    <a:ext uri="{A12FA001-AC4F-418D-AE19-62706E023703}">
                      <ahyp:hlinkClr xmlns:ahyp="http://schemas.microsoft.com/office/drawing/2018/hyperlinkcolor" val="tx"/>
                    </a:ext>
                  </a:extLst>
                </a:hlinkClick>
              </a:rPr>
              <a:t>https://doi.org/10.1111/odi.13645 </a:t>
            </a:r>
            <a:endParaRPr lang="es-AR" sz="2200" dirty="0">
              <a:solidFill>
                <a:schemeClr val="bg1"/>
              </a:solidFill>
            </a:endParaRPr>
          </a:p>
          <a:p>
            <a:pPr marL="457200" lvl="0" indent="-457200">
              <a:buFont typeface="+mj-lt"/>
              <a:buAutoNum type="arabicPeriod"/>
            </a:pPr>
            <a:r>
              <a:rPr lang="es-AR" sz="2200" dirty="0">
                <a:solidFill>
                  <a:schemeClr val="bg1"/>
                </a:solidFill>
              </a:rPr>
              <a:t>Li N, Feng Z, Liu N, Liu D, Zhang Y, </a:t>
            </a:r>
            <a:r>
              <a:rPr lang="es-AR" sz="2200" dirty="0" err="1">
                <a:solidFill>
                  <a:schemeClr val="bg1"/>
                </a:solidFill>
              </a:rPr>
              <a:t>Guo</a:t>
            </a:r>
            <a:r>
              <a:rPr lang="es-AR" sz="2200" dirty="0">
                <a:solidFill>
                  <a:schemeClr val="bg1"/>
                </a:solidFill>
              </a:rPr>
              <a:t> Y, et al. </a:t>
            </a:r>
            <a:r>
              <a:rPr lang="es-AR" sz="2200" dirty="0" err="1">
                <a:solidFill>
                  <a:schemeClr val="bg1"/>
                </a:solidFill>
              </a:rPr>
              <a:t>Drinking</a:t>
            </a:r>
            <a:r>
              <a:rPr lang="es-AR" sz="2200" dirty="0">
                <a:solidFill>
                  <a:schemeClr val="bg1"/>
                </a:solidFill>
              </a:rPr>
              <a:t> </a:t>
            </a:r>
            <a:r>
              <a:rPr lang="es-AR" sz="2200" dirty="0" err="1">
                <a:solidFill>
                  <a:schemeClr val="bg1"/>
                </a:solidFill>
              </a:rPr>
              <a:t>temperature</a:t>
            </a:r>
            <a:r>
              <a:rPr lang="es-AR" sz="2200" dirty="0">
                <a:solidFill>
                  <a:schemeClr val="bg1"/>
                </a:solidFill>
              </a:rPr>
              <a:t> and </a:t>
            </a:r>
            <a:r>
              <a:rPr lang="es-AR" sz="2200" dirty="0" err="1">
                <a:solidFill>
                  <a:schemeClr val="bg1"/>
                </a:solidFill>
              </a:rPr>
              <a:t>the</a:t>
            </a:r>
            <a:r>
              <a:rPr lang="es-AR" sz="2200" dirty="0">
                <a:solidFill>
                  <a:schemeClr val="bg1"/>
                </a:solidFill>
              </a:rPr>
              <a:t> </a:t>
            </a:r>
            <a:r>
              <a:rPr lang="es-AR" sz="2200" dirty="0" err="1">
                <a:solidFill>
                  <a:schemeClr val="bg1"/>
                </a:solidFill>
              </a:rPr>
              <a:t>risk</a:t>
            </a:r>
            <a:r>
              <a:rPr lang="es-AR" sz="2200" dirty="0">
                <a:solidFill>
                  <a:schemeClr val="bg1"/>
                </a:solidFill>
              </a:rPr>
              <a:t> </a:t>
            </a:r>
            <a:r>
              <a:rPr lang="es-AR" sz="2200" dirty="0" err="1">
                <a:solidFill>
                  <a:schemeClr val="bg1"/>
                </a:solidFill>
              </a:rPr>
              <a:t>of</a:t>
            </a:r>
            <a:r>
              <a:rPr lang="es-AR" sz="2200" dirty="0">
                <a:solidFill>
                  <a:schemeClr val="bg1"/>
                </a:solidFill>
              </a:rPr>
              <a:t> </a:t>
            </a:r>
            <a:r>
              <a:rPr lang="es-AR" sz="2200" dirty="0" err="1">
                <a:solidFill>
                  <a:schemeClr val="bg1"/>
                </a:solidFill>
              </a:rPr>
              <a:t>oesophageal</a:t>
            </a:r>
            <a:r>
              <a:rPr lang="es-AR" sz="2200" dirty="0">
                <a:solidFill>
                  <a:schemeClr val="bg1"/>
                </a:solidFill>
              </a:rPr>
              <a:t> </a:t>
            </a:r>
            <a:r>
              <a:rPr lang="es-AR" sz="2200" dirty="0" err="1">
                <a:solidFill>
                  <a:schemeClr val="bg1"/>
                </a:solidFill>
              </a:rPr>
              <a:t>cancer</a:t>
            </a:r>
            <a:r>
              <a:rPr lang="es-AR" sz="2200" dirty="0">
                <a:solidFill>
                  <a:schemeClr val="bg1"/>
                </a:solidFill>
              </a:rPr>
              <a:t> in China: a case-control </a:t>
            </a:r>
            <a:r>
              <a:rPr lang="es-AR" sz="2200" dirty="0" err="1">
                <a:solidFill>
                  <a:schemeClr val="bg1"/>
                </a:solidFill>
              </a:rPr>
              <a:t>study</a:t>
            </a:r>
            <a:r>
              <a:rPr lang="es-AR" sz="2200" dirty="0">
                <a:solidFill>
                  <a:schemeClr val="bg1"/>
                </a:solidFill>
              </a:rPr>
              <a:t>. </a:t>
            </a:r>
            <a:r>
              <a:rPr lang="es-AR" sz="2200" dirty="0" err="1">
                <a:solidFill>
                  <a:schemeClr val="bg1"/>
                </a:solidFill>
              </a:rPr>
              <a:t>Int</a:t>
            </a:r>
            <a:r>
              <a:rPr lang="es-AR" sz="2200" dirty="0">
                <a:solidFill>
                  <a:schemeClr val="bg1"/>
                </a:solidFill>
              </a:rPr>
              <a:t> J </a:t>
            </a:r>
            <a:r>
              <a:rPr lang="es-AR" sz="2200" dirty="0" err="1">
                <a:solidFill>
                  <a:schemeClr val="bg1"/>
                </a:solidFill>
              </a:rPr>
              <a:t>Epidemiol</a:t>
            </a:r>
            <a:r>
              <a:rPr lang="es-AR" sz="2200" dirty="0">
                <a:solidFill>
                  <a:schemeClr val="bg1"/>
                </a:solidFill>
              </a:rPr>
              <a:t>. 2019;48(6):1862–71. </a:t>
            </a:r>
            <a:r>
              <a:rPr lang="es-AR" sz="2200" u="sng" dirty="0">
                <a:solidFill>
                  <a:schemeClr val="bg1"/>
                </a:solidFill>
                <a:hlinkClick r:id="rId8">
                  <a:extLst>
                    <a:ext uri="{A12FA001-AC4F-418D-AE19-62706E023703}">
                      <ahyp:hlinkClr xmlns:ahyp="http://schemas.microsoft.com/office/drawing/2018/hyperlinkcolor" val="tx"/>
                    </a:ext>
                  </a:extLst>
                </a:hlinkClick>
              </a:rPr>
              <a:t>https://doi.org/10.1093/ije/dyz178 </a:t>
            </a:r>
            <a:endParaRPr lang="es-AR" sz="2200" dirty="0">
              <a:solidFill>
                <a:schemeClr val="bg1"/>
              </a:solidFill>
            </a:endParaRPr>
          </a:p>
          <a:p>
            <a:pPr marL="457200" lvl="0" indent="-457200">
              <a:buFont typeface="+mj-lt"/>
              <a:buAutoNum type="arabicPeriod"/>
            </a:pPr>
            <a:r>
              <a:rPr lang="es-AR" sz="2200" dirty="0" err="1">
                <a:solidFill>
                  <a:schemeClr val="bg1"/>
                </a:solidFill>
              </a:rPr>
              <a:t>World</a:t>
            </a:r>
            <a:r>
              <a:rPr lang="es-AR" sz="2200" dirty="0">
                <a:solidFill>
                  <a:schemeClr val="bg1"/>
                </a:solidFill>
              </a:rPr>
              <a:t> </a:t>
            </a:r>
            <a:r>
              <a:rPr lang="es-AR" sz="2200" dirty="0" err="1">
                <a:solidFill>
                  <a:schemeClr val="bg1"/>
                </a:solidFill>
              </a:rPr>
              <a:t>Health</a:t>
            </a:r>
            <a:r>
              <a:rPr lang="es-AR" sz="2200" dirty="0">
                <a:solidFill>
                  <a:schemeClr val="bg1"/>
                </a:solidFill>
              </a:rPr>
              <a:t> </a:t>
            </a:r>
            <a:r>
              <a:rPr lang="es-AR" sz="2200" dirty="0" err="1">
                <a:solidFill>
                  <a:schemeClr val="bg1"/>
                </a:solidFill>
              </a:rPr>
              <a:t>Organization</a:t>
            </a:r>
            <a:r>
              <a:rPr lang="es-AR" sz="2200" dirty="0">
                <a:solidFill>
                  <a:schemeClr val="bg1"/>
                </a:solidFill>
              </a:rPr>
              <a:t> (WHO). Oral </a:t>
            </a:r>
            <a:r>
              <a:rPr lang="es-AR" sz="2200" dirty="0" err="1">
                <a:solidFill>
                  <a:schemeClr val="bg1"/>
                </a:solidFill>
              </a:rPr>
              <a:t>health</a:t>
            </a:r>
            <a:r>
              <a:rPr lang="es-AR" sz="2200" dirty="0">
                <a:solidFill>
                  <a:schemeClr val="bg1"/>
                </a:solidFill>
              </a:rPr>
              <a:t> </a:t>
            </a:r>
            <a:r>
              <a:rPr lang="es-AR" sz="2200" dirty="0" err="1">
                <a:solidFill>
                  <a:schemeClr val="bg1"/>
                </a:solidFill>
              </a:rPr>
              <a:t>surveys</a:t>
            </a:r>
            <a:r>
              <a:rPr lang="es-AR" sz="2200" dirty="0">
                <a:solidFill>
                  <a:schemeClr val="bg1"/>
                </a:solidFill>
              </a:rPr>
              <a:t>: </a:t>
            </a:r>
            <a:r>
              <a:rPr lang="es-AR" sz="2200" dirty="0" err="1">
                <a:solidFill>
                  <a:schemeClr val="bg1"/>
                </a:solidFill>
              </a:rPr>
              <a:t>basic</a:t>
            </a:r>
            <a:r>
              <a:rPr lang="es-AR" sz="2200" dirty="0">
                <a:solidFill>
                  <a:schemeClr val="bg1"/>
                </a:solidFill>
              </a:rPr>
              <a:t> </a:t>
            </a:r>
            <a:r>
              <a:rPr lang="es-AR" sz="2200" dirty="0" err="1">
                <a:solidFill>
                  <a:schemeClr val="bg1"/>
                </a:solidFill>
              </a:rPr>
              <a:t>methods</a:t>
            </a:r>
            <a:r>
              <a:rPr lang="es-AR" sz="2200" dirty="0">
                <a:solidFill>
                  <a:schemeClr val="bg1"/>
                </a:solidFill>
              </a:rPr>
              <a:t>. 5th ed. Geneva: </a:t>
            </a:r>
            <a:r>
              <a:rPr lang="es-AR" sz="2200" dirty="0" err="1">
                <a:solidFill>
                  <a:schemeClr val="bg1"/>
                </a:solidFill>
              </a:rPr>
              <a:t>World</a:t>
            </a:r>
            <a:r>
              <a:rPr lang="es-AR" sz="2200" dirty="0">
                <a:solidFill>
                  <a:schemeClr val="bg1"/>
                </a:solidFill>
              </a:rPr>
              <a:t> </a:t>
            </a:r>
            <a:r>
              <a:rPr lang="es-AR" sz="2200" dirty="0" err="1">
                <a:solidFill>
                  <a:schemeClr val="bg1"/>
                </a:solidFill>
              </a:rPr>
              <a:t>Health</a:t>
            </a:r>
            <a:r>
              <a:rPr lang="es-AR" sz="2200" dirty="0">
                <a:solidFill>
                  <a:schemeClr val="bg1"/>
                </a:solidFill>
              </a:rPr>
              <a:t> </a:t>
            </a:r>
            <a:r>
              <a:rPr lang="es-AR" sz="2200" dirty="0" err="1">
                <a:solidFill>
                  <a:schemeClr val="bg1"/>
                </a:solidFill>
              </a:rPr>
              <a:t>Organization</a:t>
            </a:r>
            <a:endParaRPr lang="es-AR" sz="2200" dirty="0">
              <a:solidFill>
                <a:schemeClr val="bg1"/>
              </a:solidFill>
            </a:endParaRPr>
          </a:p>
          <a:p>
            <a:pPr algn="ctr">
              <a:lnSpc>
                <a:spcPts val="2800"/>
              </a:lnSpc>
              <a:spcBef>
                <a:spcPct val="0"/>
              </a:spcBef>
            </a:pPr>
            <a:endParaRPr lang="en-US" sz="2000" spc="-20" dirty="0">
              <a:solidFill>
                <a:srgbClr val="FFFFFF"/>
              </a:solidFill>
              <a:latin typeface="Telegraf"/>
              <a:ea typeface="Telegraf"/>
              <a:cs typeface="Telegraf"/>
              <a:sym typeface="Telegraf"/>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C3E5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419850" cy="10287000"/>
            <a:chOff x="0" y="0"/>
            <a:chExt cx="758673" cy="1215678"/>
          </a:xfrm>
        </p:grpSpPr>
        <p:sp>
          <p:nvSpPr>
            <p:cNvPr id="3" name="Freeform 3"/>
            <p:cNvSpPr/>
            <p:nvPr/>
          </p:nvSpPr>
          <p:spPr>
            <a:xfrm>
              <a:off x="0" y="0"/>
              <a:ext cx="758673" cy="1215678"/>
            </a:xfrm>
            <a:custGeom>
              <a:avLst/>
              <a:gdLst/>
              <a:ahLst/>
              <a:cxnLst/>
              <a:rect l="l" t="t" r="r" b="b"/>
              <a:pathLst>
                <a:path w="758673" h="1215678">
                  <a:moveTo>
                    <a:pt x="0" y="0"/>
                  </a:moveTo>
                  <a:lnTo>
                    <a:pt x="758673" y="0"/>
                  </a:lnTo>
                  <a:lnTo>
                    <a:pt x="758673" y="1215678"/>
                  </a:lnTo>
                  <a:lnTo>
                    <a:pt x="0" y="1215678"/>
                  </a:lnTo>
                  <a:close/>
                </a:path>
              </a:pathLst>
            </a:custGeom>
            <a:blipFill>
              <a:blip r:embed="rId2"/>
              <a:stretch>
                <a:fillRect t="-126" b="-126"/>
              </a:stretch>
            </a:blipFill>
          </p:spPr>
        </p:sp>
      </p:grpSp>
      <p:grpSp>
        <p:nvGrpSpPr>
          <p:cNvPr id="4" name="Group 4"/>
          <p:cNvGrpSpPr/>
          <p:nvPr/>
        </p:nvGrpSpPr>
        <p:grpSpPr>
          <a:xfrm>
            <a:off x="7858125" y="666750"/>
            <a:ext cx="8324850" cy="2603538"/>
            <a:chOff x="0" y="0"/>
            <a:chExt cx="11099800" cy="3471383"/>
          </a:xfrm>
        </p:grpSpPr>
        <p:sp>
          <p:nvSpPr>
            <p:cNvPr id="5" name="TextBox 5"/>
            <p:cNvSpPr txBox="1"/>
            <p:nvPr/>
          </p:nvSpPr>
          <p:spPr>
            <a:xfrm>
              <a:off x="0" y="-9525"/>
              <a:ext cx="11099800" cy="2718858"/>
            </a:xfrm>
            <a:prstGeom prst="rect">
              <a:avLst/>
            </a:prstGeom>
          </p:spPr>
          <p:txBody>
            <a:bodyPr lIns="0" tIns="0" rIns="0" bIns="0" rtlCol="0" anchor="t">
              <a:spAutoFit/>
            </a:bodyPr>
            <a:lstStyle/>
            <a:p>
              <a:pPr marL="0" lvl="0" indent="0" algn="l">
                <a:lnSpc>
                  <a:spcPts val="7699"/>
                </a:lnSpc>
              </a:pPr>
              <a:r>
                <a:rPr lang="en-US" sz="6999" b="1" spc="-69">
                  <a:solidFill>
                    <a:srgbClr val="ECF0F1"/>
                  </a:solidFill>
                  <a:latin typeface="Telegraf Bold"/>
                  <a:ea typeface="Telegraf Bold"/>
                  <a:cs typeface="Telegraf Bold"/>
                  <a:sym typeface="Telegraf Bold"/>
                </a:rPr>
                <a:t>Información de contacto</a:t>
              </a:r>
            </a:p>
          </p:txBody>
        </p:sp>
        <p:sp>
          <p:nvSpPr>
            <p:cNvPr id="6" name="TextBox 6"/>
            <p:cNvSpPr txBox="1"/>
            <p:nvPr/>
          </p:nvSpPr>
          <p:spPr>
            <a:xfrm>
              <a:off x="0" y="2842733"/>
              <a:ext cx="11099800" cy="628650"/>
            </a:xfrm>
            <a:prstGeom prst="rect">
              <a:avLst/>
            </a:prstGeom>
          </p:spPr>
          <p:txBody>
            <a:bodyPr lIns="0" tIns="0" rIns="0" bIns="0" rtlCol="0" anchor="t">
              <a:spAutoFit/>
            </a:bodyPr>
            <a:lstStyle/>
            <a:p>
              <a:pPr marL="0" lvl="0" indent="0" algn="l">
                <a:lnSpc>
                  <a:spcPts val="3300"/>
                </a:lnSpc>
              </a:pPr>
              <a:r>
                <a:rPr lang="en-US" sz="3000" b="1" spc="-30">
                  <a:solidFill>
                    <a:srgbClr val="95A5A6"/>
                  </a:solidFill>
                  <a:latin typeface="Telegraf Bold"/>
                  <a:ea typeface="Telegraf Bold"/>
                  <a:cs typeface="Telegraf Bold"/>
                  <a:sym typeface="Telegraf Bold"/>
                </a:rPr>
                <a:t>Mantengámonos en contacto</a:t>
              </a:r>
            </a:p>
          </p:txBody>
        </p:sp>
      </p:grpSp>
      <p:grpSp>
        <p:nvGrpSpPr>
          <p:cNvPr id="7" name="Group 7"/>
          <p:cNvGrpSpPr/>
          <p:nvPr/>
        </p:nvGrpSpPr>
        <p:grpSpPr>
          <a:xfrm>
            <a:off x="7858125" y="4168009"/>
            <a:ext cx="5753100" cy="953731"/>
            <a:chOff x="0" y="-104775"/>
            <a:chExt cx="7670800" cy="1271641"/>
          </a:xfrm>
        </p:grpSpPr>
        <p:sp>
          <p:nvSpPr>
            <p:cNvPr id="8" name="TextBox 8"/>
            <p:cNvSpPr txBox="1"/>
            <p:nvPr/>
          </p:nvSpPr>
          <p:spPr>
            <a:xfrm>
              <a:off x="0" y="-104775"/>
              <a:ext cx="7670800" cy="714375"/>
            </a:xfrm>
            <a:prstGeom prst="rect">
              <a:avLst/>
            </a:prstGeom>
          </p:spPr>
          <p:txBody>
            <a:bodyPr lIns="0" tIns="0" rIns="0" bIns="0" rtlCol="0" anchor="t">
              <a:spAutoFit/>
            </a:bodyPr>
            <a:lstStyle/>
            <a:p>
              <a:pPr marL="0" lvl="0" indent="0" algn="l">
                <a:lnSpc>
                  <a:spcPts val="4200"/>
                </a:lnSpc>
              </a:pPr>
              <a:r>
                <a:rPr lang="en-US" sz="3000" b="1" spc="-30">
                  <a:solidFill>
                    <a:srgbClr val="95A5A6"/>
                  </a:solidFill>
                  <a:latin typeface="Telegraf Bold"/>
                  <a:ea typeface="Telegraf Bold"/>
                  <a:cs typeface="Telegraf Bold"/>
                  <a:sym typeface="Telegraf Bold"/>
                </a:rPr>
                <a:t>Teléfono</a:t>
              </a:r>
            </a:p>
          </p:txBody>
        </p:sp>
        <p:sp>
          <p:nvSpPr>
            <p:cNvPr id="9" name="TextBox 9"/>
            <p:cNvSpPr txBox="1"/>
            <p:nvPr/>
          </p:nvSpPr>
          <p:spPr>
            <a:xfrm>
              <a:off x="0" y="717513"/>
              <a:ext cx="7670800" cy="449353"/>
            </a:xfrm>
            <a:prstGeom prst="rect">
              <a:avLst/>
            </a:prstGeom>
          </p:spPr>
          <p:txBody>
            <a:bodyPr lIns="0" tIns="0" rIns="0" bIns="0" rtlCol="0" anchor="t">
              <a:spAutoFit/>
            </a:bodyPr>
            <a:lstStyle/>
            <a:p>
              <a:pPr marL="0" lvl="0" indent="0" algn="l">
                <a:lnSpc>
                  <a:spcPts val="2800"/>
                </a:lnSpc>
              </a:pPr>
              <a:r>
                <a:rPr lang="en-US" sz="2000" spc="-20" dirty="0">
                  <a:solidFill>
                    <a:srgbClr val="ECF0F1"/>
                  </a:solidFill>
                  <a:latin typeface="Telegraf"/>
                  <a:ea typeface="Telegraf"/>
                  <a:cs typeface="Telegraf"/>
                  <a:sym typeface="Telegraf"/>
                </a:rPr>
                <a:t>11-5813-4009</a:t>
              </a:r>
            </a:p>
          </p:txBody>
        </p:sp>
      </p:grpSp>
      <p:grpSp>
        <p:nvGrpSpPr>
          <p:cNvPr id="10" name="Group 10"/>
          <p:cNvGrpSpPr/>
          <p:nvPr/>
        </p:nvGrpSpPr>
        <p:grpSpPr>
          <a:xfrm>
            <a:off x="7858125" y="5953713"/>
            <a:ext cx="5753100" cy="958727"/>
            <a:chOff x="0" y="-104775"/>
            <a:chExt cx="7670800" cy="1278302"/>
          </a:xfrm>
        </p:grpSpPr>
        <p:sp>
          <p:nvSpPr>
            <p:cNvPr id="11" name="TextBox 11"/>
            <p:cNvSpPr txBox="1"/>
            <p:nvPr/>
          </p:nvSpPr>
          <p:spPr>
            <a:xfrm>
              <a:off x="0" y="-104775"/>
              <a:ext cx="7670800" cy="714375"/>
            </a:xfrm>
            <a:prstGeom prst="rect">
              <a:avLst/>
            </a:prstGeom>
          </p:spPr>
          <p:txBody>
            <a:bodyPr lIns="0" tIns="0" rIns="0" bIns="0" rtlCol="0" anchor="t">
              <a:spAutoFit/>
            </a:bodyPr>
            <a:lstStyle/>
            <a:p>
              <a:pPr marL="0" lvl="0" indent="0" algn="l">
                <a:lnSpc>
                  <a:spcPts val="4200"/>
                </a:lnSpc>
              </a:pPr>
              <a:r>
                <a:rPr lang="en-US" sz="3000" b="1" u="none" strike="noStrike" spc="-30">
                  <a:solidFill>
                    <a:srgbClr val="95A5A6"/>
                  </a:solidFill>
                  <a:latin typeface="Telegraf Bold"/>
                  <a:ea typeface="Telegraf Bold"/>
                  <a:cs typeface="Telegraf Bold"/>
                  <a:sym typeface="Telegraf Bold"/>
                </a:rPr>
                <a:t>Correo electrónico</a:t>
              </a:r>
            </a:p>
          </p:txBody>
        </p:sp>
        <p:sp>
          <p:nvSpPr>
            <p:cNvPr id="12" name="TextBox 12"/>
            <p:cNvSpPr txBox="1"/>
            <p:nvPr/>
          </p:nvSpPr>
          <p:spPr>
            <a:xfrm>
              <a:off x="0" y="724174"/>
              <a:ext cx="7670800" cy="449353"/>
            </a:xfrm>
            <a:prstGeom prst="rect">
              <a:avLst/>
            </a:prstGeom>
          </p:spPr>
          <p:txBody>
            <a:bodyPr lIns="0" tIns="0" rIns="0" bIns="0" rtlCol="0" anchor="t">
              <a:spAutoFit/>
            </a:bodyPr>
            <a:lstStyle/>
            <a:p>
              <a:pPr marL="0" lvl="0" indent="0" algn="l">
                <a:lnSpc>
                  <a:spcPts val="2800"/>
                </a:lnSpc>
              </a:pPr>
              <a:r>
                <a:rPr lang="en-US" sz="2000" spc="-20" dirty="0">
                  <a:solidFill>
                    <a:srgbClr val="ECF0F1"/>
                  </a:solidFill>
                  <a:latin typeface="Telegraf"/>
                  <a:ea typeface="Telegraf"/>
                  <a:cs typeface="Telegraf"/>
                  <a:sym typeface="Telegraf"/>
                </a:rPr>
                <a:t>malancamarialaura@gmail.com</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1969</TotalTime>
  <Words>885</Words>
  <Application>Microsoft Office PowerPoint</Application>
  <PresentationFormat>Personalizado</PresentationFormat>
  <Paragraphs>80</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Telegraf</vt:lpstr>
      <vt:lpstr>Arial</vt:lpstr>
      <vt:lpstr>Calibri</vt:lpstr>
      <vt:lpstr>Telegraf 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 Lesiones en mucosa oral</dc:title>
  <dc:description>Presentación - Lesiones en mucosa oral</dc:description>
  <cp:lastModifiedBy>Alejandro Medek</cp:lastModifiedBy>
  <cp:revision>8</cp:revision>
  <dcterms:created xsi:type="dcterms:W3CDTF">2006-08-16T00:00:00Z</dcterms:created>
  <dcterms:modified xsi:type="dcterms:W3CDTF">2025-12-10T20:49:47Z</dcterms:modified>
  <dc:identifier>DAG6UGCb83o</dc:identifier>
</cp:coreProperties>
</file>